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8"/>
  </p:notesMasterIdLst>
  <p:sldIdLst>
    <p:sldId id="257" r:id="rId2"/>
    <p:sldId id="256" r:id="rId3"/>
    <p:sldId id="258" r:id="rId4"/>
    <p:sldId id="328" r:id="rId5"/>
    <p:sldId id="322" r:id="rId6"/>
    <p:sldId id="314" r:id="rId7"/>
    <p:sldId id="385" r:id="rId8"/>
    <p:sldId id="388" r:id="rId9"/>
    <p:sldId id="387" r:id="rId10"/>
    <p:sldId id="323" r:id="rId11"/>
    <p:sldId id="383" r:id="rId12"/>
    <p:sldId id="384" r:id="rId13"/>
    <p:sldId id="364" r:id="rId14"/>
    <p:sldId id="365" r:id="rId15"/>
    <p:sldId id="366" r:id="rId16"/>
    <p:sldId id="367" r:id="rId17"/>
    <p:sldId id="368" r:id="rId18"/>
    <p:sldId id="389" r:id="rId19"/>
    <p:sldId id="346" r:id="rId20"/>
    <p:sldId id="347" r:id="rId21"/>
    <p:sldId id="348" r:id="rId22"/>
    <p:sldId id="349" r:id="rId23"/>
    <p:sldId id="350" r:id="rId24"/>
    <p:sldId id="351" r:id="rId25"/>
    <p:sldId id="352" r:id="rId26"/>
    <p:sldId id="358" r:id="rId27"/>
    <p:sldId id="361" r:id="rId28"/>
    <p:sldId id="362" r:id="rId29"/>
    <p:sldId id="369" r:id="rId30"/>
    <p:sldId id="370" r:id="rId31"/>
    <p:sldId id="313" r:id="rId32"/>
    <p:sldId id="363" r:id="rId33"/>
    <p:sldId id="371" r:id="rId34"/>
    <p:sldId id="372" r:id="rId35"/>
    <p:sldId id="315" r:id="rId36"/>
    <p:sldId id="373" r:id="rId37"/>
    <p:sldId id="374" r:id="rId38"/>
    <p:sldId id="334" r:id="rId39"/>
    <p:sldId id="376" r:id="rId40"/>
    <p:sldId id="336" r:id="rId41"/>
    <p:sldId id="379" r:id="rId42"/>
    <p:sldId id="380" r:id="rId43"/>
    <p:sldId id="381" r:id="rId44"/>
    <p:sldId id="382" r:id="rId45"/>
    <p:sldId id="317" r:id="rId46"/>
    <p:sldId id="318"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2270"/>
    <a:srgbClr val="4F26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533" autoAdjust="0"/>
    <p:restoredTop sz="86284" autoAdjust="0"/>
  </p:normalViewPr>
  <p:slideViewPr>
    <p:cSldViewPr snapToGrid="0">
      <p:cViewPr varScale="1">
        <p:scale>
          <a:sx n="138" d="100"/>
          <a:sy n="138" d="100"/>
        </p:scale>
        <p:origin x="54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hdphoto1.wdp>
</file>

<file path=ppt/media/image1.png>
</file>

<file path=ppt/media/image10.JPG>
</file>

<file path=ppt/media/image11.JPG>
</file>

<file path=ppt/media/image2.png>
</file>

<file path=ppt/media/image3.png>
</file>

<file path=ppt/media/image4.jpe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B5DE40-68BA-4164-922C-95B38CFF8A1D}" type="datetimeFigureOut">
              <a:rPr lang="en-US" smtClean="0"/>
              <a:t>9/24/2019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A6AB92-A435-4CED-AFDE-AD937B5C1B32}" type="slidenum">
              <a:rPr lang="en-US" smtClean="0"/>
              <a:t>‹#›</a:t>
            </a:fld>
            <a:endParaRPr lang="en-US"/>
          </a:p>
        </p:txBody>
      </p:sp>
    </p:spTree>
    <p:extLst>
      <p:ext uri="{BB962C8B-B14F-4D97-AF65-F5344CB8AC3E}">
        <p14:creationId xmlns:p14="http://schemas.microsoft.com/office/powerpoint/2010/main" val="3428972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E3A6AB92-A435-4CED-AFDE-AD937B5C1B32}" type="slidenum">
              <a:rPr lang="en-US" smtClean="0"/>
              <a:t>10</a:t>
            </a:fld>
            <a:endParaRPr lang="en-US"/>
          </a:p>
        </p:txBody>
      </p:sp>
    </p:spTree>
    <p:extLst>
      <p:ext uri="{BB962C8B-B14F-4D97-AF65-F5344CB8AC3E}">
        <p14:creationId xmlns:p14="http://schemas.microsoft.com/office/powerpoint/2010/main" val="2909268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5FDC7-53FE-416C-B833-F9DBCE7971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350C449-BFB2-4EE3-8C6C-A5335D13DC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9C497E7-0188-410C-8E6D-6A5FB5296253}"/>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5" name="Footer Placeholder 4">
            <a:extLst>
              <a:ext uri="{FF2B5EF4-FFF2-40B4-BE49-F238E27FC236}">
                <a16:creationId xmlns:a16="http://schemas.microsoft.com/office/drawing/2014/main" id="{9EABF3EB-5228-4AD1-B4C4-984C0BB0227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6B1121B-F66D-4C0C-A75E-2DFC7F8E9E23}"/>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978251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3189F-53C2-4ABA-9BFB-E7B4DDCA37C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C9B7B20-5BAE-4A02-A5CC-330D60D32E0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0079BA0-FCC9-4F2E-B3A9-2A87CD367BDA}"/>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5" name="Footer Placeholder 4">
            <a:extLst>
              <a:ext uri="{FF2B5EF4-FFF2-40B4-BE49-F238E27FC236}">
                <a16:creationId xmlns:a16="http://schemas.microsoft.com/office/drawing/2014/main" id="{EF71DE5F-B937-4717-8F77-477C2A83A1C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C7951BC-A1DA-4D93-B2DA-681B64C5076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047129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2B553C-85FC-4862-A492-B71537379D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7B61E8B-C602-479F-9CE2-B1B3EFEF2F2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2A35407-B900-4B16-8EA3-D90704BEAC63}"/>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5" name="Footer Placeholder 4">
            <a:extLst>
              <a:ext uri="{FF2B5EF4-FFF2-40B4-BE49-F238E27FC236}">
                <a16:creationId xmlns:a16="http://schemas.microsoft.com/office/drawing/2014/main" id="{83DC5D90-94B2-4AFD-A744-35FAD236395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EDD9BB1-7BC0-4A00-80D5-C791A1D639F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799276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F47A1-CA55-40C9-A22F-D6E12950A12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126DD82-23D3-46C0-A328-600B09C359B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64219CE-BB0D-415C-AC1B-EBFB4627A82B}"/>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5" name="Footer Placeholder 4">
            <a:extLst>
              <a:ext uri="{FF2B5EF4-FFF2-40B4-BE49-F238E27FC236}">
                <a16:creationId xmlns:a16="http://schemas.microsoft.com/office/drawing/2014/main" id="{9FBCDAB8-B1DB-47B3-9E30-65095A33266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A4B5DC1-E101-4139-9C25-65CEDC274402}"/>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812358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5CBF0-78BC-412D-ABA4-CE29DB3638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A6A29C2F-6723-474E-891D-308CCCBFD0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65878E-9A80-4CC4-B03C-94C9C3F1F82B}"/>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5" name="Footer Placeholder 4">
            <a:extLst>
              <a:ext uri="{FF2B5EF4-FFF2-40B4-BE49-F238E27FC236}">
                <a16:creationId xmlns:a16="http://schemas.microsoft.com/office/drawing/2014/main" id="{EF4992DC-DEAD-44C6-A393-1645B77D98C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F493657-CECE-44D5-9A2E-A55350FF42C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192074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BE12F-1E79-4263-B4D5-4B65206A2A2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1DD1E35-9A6E-4F9D-90BF-3D72E4323E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6C06858A-FDE5-41E9-B46F-25CA8ABC99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7CB1C5CD-928B-43B3-87BA-43A150D6E90E}"/>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6" name="Footer Placeholder 5">
            <a:extLst>
              <a:ext uri="{FF2B5EF4-FFF2-40B4-BE49-F238E27FC236}">
                <a16:creationId xmlns:a16="http://schemas.microsoft.com/office/drawing/2014/main" id="{8CC9D6C4-3DA9-4E2F-A359-12D4399BC6D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F1C753F-323A-4A55-AE42-68C6FECC38F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8957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618BE-062A-418D-9888-ED9DD87AE322}"/>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48C2AD3-3ADD-410E-8EDC-A6A3FCEAE8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BD359A4-B047-4945-A1D8-D9C7FF59956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0C2CF5C-46C3-4C9B-988B-A9E7F2CB9B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EAB2753-26E3-40AD-8F31-B8320CD1E83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5D48D8E-317A-4619-872E-CD23D2633654}"/>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8" name="Footer Placeholder 7">
            <a:extLst>
              <a:ext uri="{FF2B5EF4-FFF2-40B4-BE49-F238E27FC236}">
                <a16:creationId xmlns:a16="http://schemas.microsoft.com/office/drawing/2014/main" id="{83715E81-B52E-432E-8C36-AACF9B3F7DBD}"/>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5A365224-01CF-446E-A268-A56B7A497074}"/>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984764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007E6-03D8-41F4-B9B5-3ACD6B81B350}"/>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8FC6C0C3-26A5-4487-B43C-45A08BD1D4AA}"/>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4" name="Footer Placeholder 3">
            <a:extLst>
              <a:ext uri="{FF2B5EF4-FFF2-40B4-BE49-F238E27FC236}">
                <a16:creationId xmlns:a16="http://schemas.microsoft.com/office/drawing/2014/main" id="{781F844C-3CD8-45A0-8C7E-054967C0ABEF}"/>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88B2CE13-C608-4418-A623-EFDC237018D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778494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6573BE-61DE-4581-A4B1-30F966650DC2}"/>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3" name="Footer Placeholder 2">
            <a:extLst>
              <a:ext uri="{FF2B5EF4-FFF2-40B4-BE49-F238E27FC236}">
                <a16:creationId xmlns:a16="http://schemas.microsoft.com/office/drawing/2014/main" id="{32E699A0-BE13-410E-86F3-1D00ACF888C7}"/>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08EBA42E-CC63-4BD1-8A22-D40BB39BDFA6}"/>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072786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50345-EB20-4A68-8302-A59D23EB10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0FC57978-9510-40F8-AA04-D610D55FE9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6742911F-E235-4DA9-9A1F-FB2C483C38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99B3BE7-0005-43C7-BDB9-A7CF029AA45D}"/>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6" name="Footer Placeholder 5">
            <a:extLst>
              <a:ext uri="{FF2B5EF4-FFF2-40B4-BE49-F238E27FC236}">
                <a16:creationId xmlns:a16="http://schemas.microsoft.com/office/drawing/2014/main" id="{66A118E3-FA5E-4662-8936-1D1CEFF5DAD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79FB676-D72A-471E-BFE0-75C8DC977F8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343544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36F4F-8F8B-4289-B69B-86B547C27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991B6382-45C1-425A-BF0E-617376DA9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D9DFB85-36D4-4A3C-8E8C-B28692C4CA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1898BB-D9D8-41D3-B341-532DB8D277D7}"/>
              </a:ext>
            </a:extLst>
          </p:cNvPr>
          <p:cNvSpPr>
            <a:spLocks noGrp="1"/>
          </p:cNvSpPr>
          <p:nvPr>
            <p:ph type="dt" sz="half" idx="10"/>
          </p:nvPr>
        </p:nvSpPr>
        <p:spPr/>
        <p:txBody>
          <a:bodyPr/>
          <a:lstStyle/>
          <a:p>
            <a:fld id="{93F34BDB-2351-4FF4-AED9-BAB48932719C}" type="datetimeFigureOut">
              <a:rPr lang="en-CA" smtClean="0"/>
              <a:t>2019-09-24</a:t>
            </a:fld>
            <a:endParaRPr lang="en-CA"/>
          </a:p>
        </p:txBody>
      </p:sp>
      <p:sp>
        <p:nvSpPr>
          <p:cNvPr id="6" name="Footer Placeholder 5">
            <a:extLst>
              <a:ext uri="{FF2B5EF4-FFF2-40B4-BE49-F238E27FC236}">
                <a16:creationId xmlns:a16="http://schemas.microsoft.com/office/drawing/2014/main" id="{672E21F3-AB24-4011-8200-4FBE9C5D46E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778CC1B-CD48-4A05-B299-E07BA4CF8FDF}"/>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273552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9466D4-1982-404E-85C4-0BC772A833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97BB876-1B20-4A48-8696-28293850A9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46F7C58-BA45-4334-9B3E-72ECEA46D8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F34BDB-2351-4FF4-AED9-BAB48932719C}" type="datetimeFigureOut">
              <a:rPr lang="en-CA" smtClean="0"/>
              <a:t>2019-09-24</a:t>
            </a:fld>
            <a:endParaRPr lang="en-CA"/>
          </a:p>
        </p:txBody>
      </p:sp>
      <p:sp>
        <p:nvSpPr>
          <p:cNvPr id="5" name="Footer Placeholder 4">
            <a:extLst>
              <a:ext uri="{FF2B5EF4-FFF2-40B4-BE49-F238E27FC236}">
                <a16:creationId xmlns:a16="http://schemas.microsoft.com/office/drawing/2014/main" id="{A8A7128C-C483-4950-9461-E447120952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D826345B-DB9A-42A1-A253-31291ED58D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0DA117-0DA5-4AB9-A71D-4428F1D24564}" type="slidenum">
              <a:rPr lang="en-CA" smtClean="0"/>
              <a:t>‹#›</a:t>
            </a:fld>
            <a:endParaRPr lang="en-CA"/>
          </a:p>
        </p:txBody>
      </p:sp>
    </p:spTree>
    <p:extLst>
      <p:ext uri="{BB962C8B-B14F-4D97-AF65-F5344CB8AC3E}">
        <p14:creationId xmlns:p14="http://schemas.microsoft.com/office/powerpoint/2010/main" val="38097487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pearsonmylabandmastering.com/northamerica/"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B4B4E59-EE40-4F54-B8EC-6D7D9C8C97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8666" y="663423"/>
            <a:ext cx="4794667" cy="5531153"/>
          </a:xfrm>
          <a:prstGeom prst="rect">
            <a:avLst/>
          </a:prstGeom>
        </p:spPr>
      </p:pic>
    </p:spTree>
    <p:extLst>
      <p:ext uri="{BB962C8B-B14F-4D97-AF65-F5344CB8AC3E}">
        <p14:creationId xmlns:p14="http://schemas.microsoft.com/office/powerpoint/2010/main" val="2254405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6575"/>
          </a:xfrm>
        </p:spPr>
        <p:txBody>
          <a:bodyPr>
            <a:noAutofit/>
          </a:bodyPr>
          <a:lstStyle/>
          <a:p>
            <a:pPr algn="ctr"/>
            <a:r>
              <a:rPr lang="en-CA" sz="2800" b="1" dirty="0">
                <a:solidFill>
                  <a:srgbClr val="4F2683"/>
                </a:solidFill>
                <a:latin typeface="Calibri" panose="020F0502020204030204" pitchFamily="34" charset="0"/>
                <a:cs typeface="Calibri" panose="020F0502020204030204" pitchFamily="34" charset="0"/>
              </a:rPr>
              <a:t>Learning Activity Excitable Cell Answer</a:t>
            </a:r>
            <a:endParaRPr lang="en-CA" sz="2400"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3" name="Picture 2">
            <a:extLst>
              <a:ext uri="{FF2B5EF4-FFF2-40B4-BE49-F238E27FC236}">
                <a16:creationId xmlns:a16="http://schemas.microsoft.com/office/drawing/2014/main" id="{B9469FD0-08AC-43E6-AB85-C14606748F46}"/>
              </a:ext>
            </a:extLst>
          </p:cNvPr>
          <p:cNvPicPr>
            <a:picLocks noChangeAspect="1"/>
          </p:cNvPicPr>
          <p:nvPr/>
        </p:nvPicPr>
        <p:blipFill>
          <a:blip r:embed="rId4"/>
          <a:stretch>
            <a:fillRect/>
          </a:stretch>
        </p:blipFill>
        <p:spPr>
          <a:xfrm>
            <a:off x="1552575" y="2876550"/>
            <a:ext cx="9086850" cy="1104900"/>
          </a:xfrm>
          <a:prstGeom prst="rect">
            <a:avLst/>
          </a:prstGeom>
        </p:spPr>
      </p:pic>
    </p:spTree>
    <p:extLst>
      <p:ext uri="{BB962C8B-B14F-4D97-AF65-F5344CB8AC3E}">
        <p14:creationId xmlns:p14="http://schemas.microsoft.com/office/powerpoint/2010/main" val="3767549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Review Questions</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26941632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statements are TRUE regarding osmosis?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85000" lnSpcReduction="20000"/>
          </a:bodyPr>
          <a:lstStyle/>
          <a:p>
            <a:pPr marL="514350" indent="-514350">
              <a:buAutoNum type="arabicPeriod"/>
            </a:pPr>
            <a:r>
              <a:rPr lang="en-US" dirty="0"/>
              <a:t>The osmotic pressure of a solution is proportional to the concentration of the solute </a:t>
            </a:r>
          </a:p>
          <a:p>
            <a:pPr marL="514350" indent="-514350">
              <a:buAutoNum type="arabicPeriod"/>
            </a:pPr>
            <a:r>
              <a:rPr lang="en-US" dirty="0"/>
              <a:t>A 100 </a:t>
            </a:r>
            <a:r>
              <a:rPr lang="en-US" dirty="0" err="1"/>
              <a:t>mM</a:t>
            </a:r>
            <a:r>
              <a:rPr lang="en-US" dirty="0"/>
              <a:t> </a:t>
            </a:r>
            <a:r>
              <a:rPr lang="en-US" dirty="0" err="1"/>
              <a:t>NaCl</a:t>
            </a:r>
            <a:r>
              <a:rPr lang="en-US" dirty="0"/>
              <a:t> solution has a greater osmolarity than a 100mM LiCl solution because Na is larger than Li</a:t>
            </a:r>
          </a:p>
          <a:p>
            <a:pPr marL="514350" indent="-514350">
              <a:buAutoNum type="arabicPeriod"/>
            </a:pPr>
            <a:r>
              <a:rPr lang="en-US" dirty="0"/>
              <a:t>The permeability of the membrane affects osmosis</a:t>
            </a:r>
          </a:p>
          <a:p>
            <a:pPr marL="514350" indent="-514350">
              <a:buAutoNum type="arabicPeriod"/>
            </a:pPr>
            <a:r>
              <a:rPr lang="en-US" dirty="0"/>
              <a:t>Osmosis is the movement of a solute down its concentration gradient</a:t>
            </a:r>
          </a:p>
          <a:p>
            <a:pPr marL="514350" indent="-514350">
              <a:buAutoNum type="alphaUcParenR"/>
            </a:pPr>
            <a:endParaRPr lang="en-US" dirty="0"/>
          </a:p>
          <a:p>
            <a:pPr marL="514350" indent="-514350">
              <a:buAutoNum type="alphaUcParenR"/>
            </a:pPr>
            <a:r>
              <a:rPr lang="en-US" dirty="0"/>
              <a:t>If only 1, 2 and 3 are correct</a:t>
            </a:r>
          </a:p>
          <a:p>
            <a:pPr marL="514350" indent="-514350">
              <a:buAutoNum type="alphaUcParenR"/>
            </a:pPr>
            <a:r>
              <a:rPr lang="en-US" dirty="0"/>
              <a:t>If only 1 and 3 are correct</a:t>
            </a:r>
          </a:p>
          <a:p>
            <a:pPr marL="514350" indent="-514350">
              <a:buAutoNum type="alphaUcParenR"/>
            </a:pPr>
            <a:r>
              <a:rPr lang="en-US" dirty="0"/>
              <a:t>If only 2 and 4 are correct</a:t>
            </a:r>
          </a:p>
          <a:p>
            <a:pPr marL="514350" indent="-514350">
              <a:buAutoNum type="alphaUcParenR"/>
            </a:pPr>
            <a:r>
              <a:rPr lang="en-US" dirty="0"/>
              <a:t>If only 4 is correct</a:t>
            </a:r>
          </a:p>
          <a:p>
            <a:pPr marL="514350" indent="-514350">
              <a:buAutoNum type="alphaUcParenR"/>
            </a:pPr>
            <a:r>
              <a:rPr lang="en-US" dirty="0"/>
              <a:t>If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69524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statements are TRUE regarding osmosis?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85000" lnSpcReduction="20000"/>
          </a:bodyPr>
          <a:lstStyle/>
          <a:p>
            <a:pPr marL="514350" indent="-514350">
              <a:buAutoNum type="arabicPeriod"/>
            </a:pPr>
            <a:r>
              <a:rPr lang="en-US" dirty="0">
                <a:solidFill>
                  <a:srgbClr val="FF0000"/>
                </a:solidFill>
              </a:rPr>
              <a:t>The osmotic pressure of a solution is proportional to the concentration of the solute </a:t>
            </a:r>
          </a:p>
          <a:p>
            <a:pPr marL="514350" indent="-514350">
              <a:buAutoNum type="arabicPeriod"/>
            </a:pPr>
            <a:r>
              <a:rPr lang="en-US" dirty="0"/>
              <a:t>A 100 </a:t>
            </a:r>
            <a:r>
              <a:rPr lang="en-US" dirty="0" err="1"/>
              <a:t>mM</a:t>
            </a:r>
            <a:r>
              <a:rPr lang="en-US" dirty="0"/>
              <a:t> </a:t>
            </a:r>
            <a:r>
              <a:rPr lang="en-US" dirty="0" err="1"/>
              <a:t>NaCl</a:t>
            </a:r>
            <a:r>
              <a:rPr lang="en-US" dirty="0"/>
              <a:t> solution has a greater osmolarity than a 100mM LiCl solution because Na is larger than Li</a:t>
            </a:r>
          </a:p>
          <a:p>
            <a:pPr marL="514350" indent="-514350">
              <a:buAutoNum type="arabicPeriod"/>
            </a:pPr>
            <a:r>
              <a:rPr lang="en-US" dirty="0">
                <a:solidFill>
                  <a:srgbClr val="FF0000"/>
                </a:solidFill>
              </a:rPr>
              <a:t>The permeability of the membrane affects osmosis</a:t>
            </a:r>
          </a:p>
          <a:p>
            <a:pPr marL="514350" indent="-514350">
              <a:buAutoNum type="arabicPeriod"/>
            </a:pPr>
            <a:r>
              <a:rPr lang="en-US" dirty="0"/>
              <a:t>Osmosis is the movement of a solute down its concentration gradient</a:t>
            </a:r>
          </a:p>
          <a:p>
            <a:pPr marL="514350" indent="-514350">
              <a:buAutoNum type="alphaUcParenR"/>
            </a:pPr>
            <a:endParaRPr lang="en-US" dirty="0"/>
          </a:p>
          <a:p>
            <a:pPr marL="514350" indent="-514350">
              <a:buAutoNum type="alphaUcParenR"/>
            </a:pPr>
            <a:r>
              <a:rPr lang="en-US" dirty="0"/>
              <a:t>If only 1, 2 and 3 are correct</a:t>
            </a:r>
          </a:p>
          <a:p>
            <a:pPr marL="514350" indent="-514350">
              <a:buAutoNum type="alphaUcParenR"/>
            </a:pPr>
            <a:r>
              <a:rPr lang="en-US" dirty="0">
                <a:solidFill>
                  <a:srgbClr val="FF0000"/>
                </a:solidFill>
              </a:rPr>
              <a:t>If only 1 and 3 are correct</a:t>
            </a:r>
          </a:p>
          <a:p>
            <a:pPr marL="514350" indent="-514350">
              <a:buAutoNum type="alphaUcParenR"/>
            </a:pPr>
            <a:r>
              <a:rPr lang="en-US" dirty="0"/>
              <a:t>If only 2 and 4 are correct</a:t>
            </a:r>
          </a:p>
          <a:p>
            <a:pPr marL="514350" indent="-514350">
              <a:buAutoNum type="alphaUcParenR"/>
            </a:pPr>
            <a:r>
              <a:rPr lang="en-US" dirty="0"/>
              <a:t>If only 4 is correct</a:t>
            </a:r>
          </a:p>
          <a:p>
            <a:pPr marL="514350" indent="-514350">
              <a:buAutoNum type="alphaUcParenR"/>
            </a:pPr>
            <a:r>
              <a:rPr lang="en-US" dirty="0"/>
              <a:t>If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499711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statements regarding the cell’s membrane potential is TRUE?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77500" lnSpcReduction="20000"/>
          </a:bodyPr>
          <a:lstStyle/>
          <a:p>
            <a:pPr marL="514350" indent="-514350">
              <a:buAutoNum type="arabicPeriod"/>
            </a:pPr>
            <a:r>
              <a:rPr lang="en-US" dirty="0"/>
              <a:t>Only neurons have a membrane potential</a:t>
            </a:r>
          </a:p>
          <a:p>
            <a:pPr marL="514350" indent="-514350">
              <a:buAutoNum type="arabicPeriod"/>
            </a:pPr>
            <a:r>
              <a:rPr lang="en-US" dirty="0"/>
              <a:t>When an electrochemical equilibrium is reached (i.e. the electrical gradient force of an ion is equal in magnitude to its chemical gradient force), there is no movement of this ion across the membrane</a:t>
            </a:r>
          </a:p>
          <a:p>
            <a:pPr marL="514350" indent="-514350">
              <a:buAutoNum type="arabicPeriod"/>
            </a:pPr>
            <a:r>
              <a:rPr lang="en-US" dirty="0"/>
              <a:t>The RMP is generated by the Na/K pump</a:t>
            </a:r>
          </a:p>
          <a:p>
            <a:pPr marL="514350" indent="-514350">
              <a:buAutoNum type="arabicPeriod"/>
            </a:pPr>
            <a:r>
              <a:rPr lang="en-US" dirty="0"/>
              <a:t>It is affected by the concentration gradient of ions and the membrane permeability </a:t>
            </a:r>
          </a:p>
          <a:p>
            <a:pPr marL="514350" indent="-514350">
              <a:buAutoNum type="arabicPeriod"/>
            </a:pPr>
            <a:endParaRPr lang="en-US" dirty="0"/>
          </a:p>
          <a:p>
            <a:pPr marL="514350" indent="-514350">
              <a:buAutoNum type="alphaUcParenR"/>
            </a:pPr>
            <a:r>
              <a:rPr lang="en-US" dirty="0"/>
              <a:t>If only 1, 2 and 3 are correct</a:t>
            </a:r>
          </a:p>
          <a:p>
            <a:pPr marL="514350" indent="-514350">
              <a:buAutoNum type="alphaUcParenR"/>
            </a:pPr>
            <a:r>
              <a:rPr lang="en-US" dirty="0"/>
              <a:t>If only 1 and 3 are correct</a:t>
            </a:r>
          </a:p>
          <a:p>
            <a:pPr marL="514350" indent="-514350">
              <a:buAutoNum type="alphaUcParenR"/>
            </a:pPr>
            <a:r>
              <a:rPr lang="en-US" dirty="0"/>
              <a:t>If only 2 and 4 are correct</a:t>
            </a:r>
          </a:p>
          <a:p>
            <a:pPr marL="514350" indent="-514350">
              <a:buAutoNum type="alphaUcParenR"/>
            </a:pPr>
            <a:r>
              <a:rPr lang="en-US" dirty="0"/>
              <a:t>If only 4 is correct</a:t>
            </a:r>
          </a:p>
          <a:p>
            <a:pPr marL="514350" indent="-514350">
              <a:buAutoNum type="alphaUcParenR"/>
            </a:pPr>
            <a:r>
              <a:rPr lang="en-US" dirty="0"/>
              <a:t>If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4080121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statements regarding the cell’s membrane potential is TRUE?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77500" lnSpcReduction="20000"/>
          </a:bodyPr>
          <a:lstStyle/>
          <a:p>
            <a:pPr marL="514350" indent="-514350">
              <a:buAutoNum type="arabicPeriod"/>
            </a:pPr>
            <a:r>
              <a:rPr lang="en-US" dirty="0"/>
              <a:t>Only neurons have a membrane potential</a:t>
            </a:r>
          </a:p>
          <a:p>
            <a:pPr marL="514350" indent="-514350">
              <a:buAutoNum type="arabicPeriod"/>
            </a:pPr>
            <a:r>
              <a:rPr lang="en-US" dirty="0"/>
              <a:t>When an electrochemical equilibrium is reached (i.e. the electrical gradient force of an ion is equal in magnitude to its chemical gradient force), there is no movement of this ion across the membrane</a:t>
            </a:r>
          </a:p>
          <a:p>
            <a:pPr marL="514350" indent="-514350">
              <a:buAutoNum type="arabicPeriod"/>
            </a:pPr>
            <a:r>
              <a:rPr lang="en-US" dirty="0"/>
              <a:t>The RMP is generated by the Na/K pump</a:t>
            </a:r>
          </a:p>
          <a:p>
            <a:pPr marL="514350" indent="-514350">
              <a:buAutoNum type="arabicPeriod"/>
            </a:pPr>
            <a:r>
              <a:rPr lang="en-US" dirty="0">
                <a:solidFill>
                  <a:srgbClr val="FF0000"/>
                </a:solidFill>
              </a:rPr>
              <a:t>It is affected by the concentration gradient of ions and the membrane permeability </a:t>
            </a:r>
          </a:p>
          <a:p>
            <a:pPr marL="514350" indent="-514350">
              <a:buAutoNum type="arabicPeriod"/>
            </a:pPr>
            <a:endParaRPr lang="en-US" dirty="0"/>
          </a:p>
          <a:p>
            <a:pPr marL="514350" indent="-514350">
              <a:buAutoNum type="alphaUcParenR"/>
            </a:pPr>
            <a:r>
              <a:rPr lang="en-US" dirty="0"/>
              <a:t>If only 1, 2 and 3 are correct</a:t>
            </a:r>
          </a:p>
          <a:p>
            <a:pPr marL="514350" indent="-514350">
              <a:buAutoNum type="alphaUcParenR"/>
            </a:pPr>
            <a:r>
              <a:rPr lang="en-US" dirty="0"/>
              <a:t>If only 1 and 3 are correct</a:t>
            </a:r>
          </a:p>
          <a:p>
            <a:pPr marL="514350" indent="-514350">
              <a:buAutoNum type="alphaUcParenR"/>
            </a:pPr>
            <a:r>
              <a:rPr lang="en-US" dirty="0"/>
              <a:t>If only 2 and 4 are correct</a:t>
            </a:r>
          </a:p>
          <a:p>
            <a:pPr marL="514350" indent="-514350">
              <a:buAutoNum type="alphaUcParenR"/>
            </a:pPr>
            <a:r>
              <a:rPr lang="en-US" dirty="0">
                <a:solidFill>
                  <a:srgbClr val="FF0000"/>
                </a:solidFill>
              </a:rPr>
              <a:t>If only 4 is correct</a:t>
            </a:r>
          </a:p>
          <a:p>
            <a:pPr marL="514350" indent="-514350">
              <a:buAutoNum type="alphaUcParenR"/>
            </a:pPr>
            <a:r>
              <a:rPr lang="en-US" dirty="0"/>
              <a:t>If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702247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cells are excitable?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92500" lnSpcReduction="10000"/>
          </a:bodyPr>
          <a:lstStyle/>
          <a:p>
            <a:pPr marL="514350" indent="-514350">
              <a:buAutoNum type="arabicPeriod"/>
            </a:pPr>
            <a:r>
              <a:rPr lang="en-US" dirty="0"/>
              <a:t>Neurons</a:t>
            </a:r>
          </a:p>
          <a:p>
            <a:pPr marL="514350" indent="-514350">
              <a:buAutoNum type="arabicPeriod"/>
            </a:pPr>
            <a:r>
              <a:rPr lang="en-US" dirty="0"/>
              <a:t>Cardiac Muscle Cells</a:t>
            </a:r>
          </a:p>
          <a:p>
            <a:pPr marL="514350" indent="-514350">
              <a:buAutoNum type="arabicPeriod"/>
            </a:pPr>
            <a:r>
              <a:rPr lang="en-US" dirty="0"/>
              <a:t>Smooth Muscle Cells</a:t>
            </a:r>
          </a:p>
          <a:p>
            <a:pPr marL="514350" indent="-514350">
              <a:buAutoNum type="arabicPeriod"/>
            </a:pPr>
            <a:r>
              <a:rPr lang="en-US" dirty="0"/>
              <a:t>Skeletal Muscle Cells</a:t>
            </a:r>
          </a:p>
          <a:p>
            <a:pPr marL="514350" indent="-514350">
              <a:buAutoNum type="arabicPeriod"/>
            </a:pPr>
            <a:endParaRPr lang="en-US" dirty="0"/>
          </a:p>
          <a:p>
            <a:pPr marL="514350" indent="-514350">
              <a:buAutoNum type="alphaUcParenR"/>
            </a:pPr>
            <a:r>
              <a:rPr lang="en-US" dirty="0"/>
              <a:t>If only 1, 2 and 3 are correct</a:t>
            </a:r>
          </a:p>
          <a:p>
            <a:pPr marL="514350" indent="-514350">
              <a:buAutoNum type="alphaUcParenR"/>
            </a:pPr>
            <a:r>
              <a:rPr lang="en-US" dirty="0"/>
              <a:t>If only 1 and 3 are correct</a:t>
            </a:r>
          </a:p>
          <a:p>
            <a:pPr marL="514350" indent="-514350">
              <a:buAutoNum type="alphaUcParenR"/>
            </a:pPr>
            <a:r>
              <a:rPr lang="en-US" dirty="0"/>
              <a:t>If only 2 and 4 are correct</a:t>
            </a:r>
          </a:p>
          <a:p>
            <a:pPr marL="514350" indent="-514350">
              <a:buAutoNum type="alphaUcParenR"/>
            </a:pPr>
            <a:r>
              <a:rPr lang="en-US" dirty="0"/>
              <a:t>If only 4 is correct</a:t>
            </a:r>
          </a:p>
          <a:p>
            <a:pPr marL="514350" indent="-514350">
              <a:buAutoNum type="alphaUcParenR"/>
            </a:pPr>
            <a:r>
              <a:rPr lang="en-US" dirty="0"/>
              <a:t>If ALL are correct</a:t>
            </a:r>
          </a:p>
          <a:p>
            <a:pPr marL="514350" indent="-514350">
              <a:buAutoNum type="arabicPeriod"/>
            </a:pPr>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6087398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cells are excitable?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92500" lnSpcReduction="10000"/>
          </a:bodyPr>
          <a:lstStyle/>
          <a:p>
            <a:pPr marL="514350" indent="-514350">
              <a:buAutoNum type="arabicPeriod"/>
            </a:pPr>
            <a:r>
              <a:rPr lang="en-US" dirty="0">
                <a:solidFill>
                  <a:srgbClr val="FF0000"/>
                </a:solidFill>
              </a:rPr>
              <a:t>Neurons</a:t>
            </a:r>
          </a:p>
          <a:p>
            <a:pPr marL="514350" indent="-514350">
              <a:buAutoNum type="arabicPeriod"/>
            </a:pPr>
            <a:r>
              <a:rPr lang="en-US" dirty="0">
                <a:solidFill>
                  <a:srgbClr val="FF0000"/>
                </a:solidFill>
              </a:rPr>
              <a:t>Cardiac Muscle Cells</a:t>
            </a:r>
          </a:p>
          <a:p>
            <a:pPr marL="514350" indent="-514350">
              <a:buAutoNum type="arabicPeriod"/>
            </a:pPr>
            <a:r>
              <a:rPr lang="en-US" dirty="0">
                <a:solidFill>
                  <a:srgbClr val="FF0000"/>
                </a:solidFill>
              </a:rPr>
              <a:t>Smooth Muscle Cells</a:t>
            </a:r>
          </a:p>
          <a:p>
            <a:pPr marL="514350" indent="-514350">
              <a:buAutoNum type="arabicPeriod"/>
            </a:pPr>
            <a:r>
              <a:rPr lang="en-US" dirty="0">
                <a:solidFill>
                  <a:srgbClr val="FF0000"/>
                </a:solidFill>
              </a:rPr>
              <a:t>Skeletal Muscle Cells</a:t>
            </a:r>
          </a:p>
          <a:p>
            <a:pPr marL="514350" indent="-514350">
              <a:buAutoNum type="arabicPeriod"/>
            </a:pPr>
            <a:endParaRPr lang="en-US" dirty="0"/>
          </a:p>
          <a:p>
            <a:pPr marL="514350" indent="-514350">
              <a:buAutoNum type="alphaUcParenR"/>
            </a:pPr>
            <a:r>
              <a:rPr lang="en-US" dirty="0"/>
              <a:t>If only 1, 2 and 3 are correct</a:t>
            </a:r>
          </a:p>
          <a:p>
            <a:pPr marL="514350" indent="-514350">
              <a:buAutoNum type="alphaUcParenR"/>
            </a:pPr>
            <a:r>
              <a:rPr lang="en-US" dirty="0"/>
              <a:t>If only 1 and 3 are correct</a:t>
            </a:r>
          </a:p>
          <a:p>
            <a:pPr marL="514350" indent="-514350">
              <a:buAutoNum type="alphaUcParenR"/>
            </a:pPr>
            <a:r>
              <a:rPr lang="en-US" dirty="0"/>
              <a:t>If only 2 and 4 are correct</a:t>
            </a:r>
          </a:p>
          <a:p>
            <a:pPr marL="514350" indent="-514350">
              <a:buAutoNum type="alphaUcParenR"/>
            </a:pPr>
            <a:r>
              <a:rPr lang="en-US" dirty="0"/>
              <a:t>If only 4 is correct</a:t>
            </a:r>
          </a:p>
          <a:p>
            <a:pPr marL="514350" indent="-514350">
              <a:buAutoNum type="alphaUcParenR"/>
            </a:pPr>
            <a:r>
              <a:rPr lang="en-US" dirty="0">
                <a:solidFill>
                  <a:srgbClr val="FF0000"/>
                </a:solidFill>
              </a:rPr>
              <a:t>If ALL are correct</a:t>
            </a:r>
          </a:p>
          <a:p>
            <a:pPr marL="514350" indent="-514350">
              <a:buAutoNum type="arabicPeriod"/>
            </a:pPr>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6" name="TextBox 5">
            <a:extLst>
              <a:ext uri="{FF2B5EF4-FFF2-40B4-BE49-F238E27FC236}">
                <a16:creationId xmlns:a16="http://schemas.microsoft.com/office/drawing/2014/main" id="{38A19713-7DF4-42AB-B9CB-8015A4C07B72}"/>
              </a:ext>
            </a:extLst>
          </p:cNvPr>
          <p:cNvSpPr txBox="1"/>
          <p:nvPr/>
        </p:nvSpPr>
        <p:spPr>
          <a:xfrm>
            <a:off x="7499575" y="2181661"/>
            <a:ext cx="3854225" cy="1938992"/>
          </a:xfrm>
          <a:prstGeom prst="rect">
            <a:avLst/>
          </a:prstGeom>
          <a:noFill/>
          <a:ln w="25400">
            <a:solidFill>
              <a:srgbClr val="FF0000"/>
            </a:solidFill>
          </a:ln>
        </p:spPr>
        <p:txBody>
          <a:bodyPr wrap="square" rtlCol="0">
            <a:spAutoFit/>
          </a:bodyPr>
          <a:lstStyle/>
          <a:p>
            <a:r>
              <a:rPr lang="en-US" sz="2400" dirty="0"/>
              <a:t>Excitable Cells:</a:t>
            </a:r>
          </a:p>
          <a:p>
            <a:pPr marL="285750" indent="-285750">
              <a:buFontTx/>
              <a:buChar char="-"/>
            </a:pPr>
            <a:r>
              <a:rPr lang="en-US" sz="2400" dirty="0"/>
              <a:t>Generate and respond to electrical signals</a:t>
            </a:r>
          </a:p>
          <a:p>
            <a:pPr marL="285750" indent="-285750">
              <a:buFontTx/>
              <a:buChar char="-"/>
            </a:pPr>
            <a:r>
              <a:rPr lang="en-US" sz="2400" dirty="0"/>
              <a:t>Include neurons and muscle cells</a:t>
            </a:r>
          </a:p>
        </p:txBody>
      </p:sp>
    </p:spTree>
    <p:extLst>
      <p:ext uri="{BB962C8B-B14F-4D97-AF65-F5344CB8AC3E}">
        <p14:creationId xmlns:p14="http://schemas.microsoft.com/office/powerpoint/2010/main" val="400921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Learning Catalytic Question</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4150184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US" sz="4400" b="1" dirty="0">
                <a:solidFill>
                  <a:srgbClr val="4F2683"/>
                </a:solidFill>
                <a:latin typeface="+mn-lt"/>
              </a:rPr>
              <a:t>Osmosis, tonicity and the resting membrane potential</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b="1" dirty="0">
                <a:solidFill>
                  <a:schemeClr val="bg1">
                    <a:lumMod val="50000"/>
                  </a:schemeClr>
                </a:solidFill>
              </a:rPr>
              <a:t>Chapter 1: Dr. Woods</a:t>
            </a:r>
          </a:p>
          <a:p>
            <a:r>
              <a:rPr lang="en-US" sz="2800" b="1" dirty="0">
                <a:solidFill>
                  <a:schemeClr val="bg1">
                    <a:lumMod val="50000"/>
                  </a:schemeClr>
                </a:solidFill>
              </a:rPr>
              <a:t>pp. </a:t>
            </a:r>
          </a:p>
        </p:txBody>
      </p:sp>
    </p:spTree>
    <p:extLst>
      <p:ext uri="{BB962C8B-B14F-4D97-AF65-F5344CB8AC3E}">
        <p14:creationId xmlns:p14="http://schemas.microsoft.com/office/powerpoint/2010/main" val="488996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lstStyle/>
          <a:p>
            <a:r>
              <a:rPr lang="en-US" sz="4800" b="1" dirty="0">
                <a:solidFill>
                  <a:srgbClr val="4F2683"/>
                </a:solidFill>
                <a:latin typeface="+mn-lt"/>
              </a:rPr>
              <a:t>Tutorial 3</a:t>
            </a:r>
            <a:br>
              <a:rPr lang="en-US" sz="4800" b="1" dirty="0">
                <a:solidFill>
                  <a:srgbClr val="4F2683"/>
                </a:solidFill>
                <a:latin typeface="+mn-lt"/>
              </a:rPr>
            </a:br>
            <a:r>
              <a:rPr lang="en-US" sz="4800" b="1" dirty="0">
                <a:solidFill>
                  <a:srgbClr val="4F2683"/>
                </a:solidFill>
                <a:latin typeface="+mn-lt"/>
              </a:rPr>
              <a:t>Sections 009/010</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11" name="TextBox 10">
            <a:extLst>
              <a:ext uri="{FF2B5EF4-FFF2-40B4-BE49-F238E27FC236}">
                <a16:creationId xmlns:a16="http://schemas.microsoft.com/office/drawing/2014/main" id="{48022D7B-DBD1-444A-8386-F86C549ED1C0}"/>
              </a:ext>
            </a:extLst>
          </p:cNvPr>
          <p:cNvSpPr txBox="1"/>
          <p:nvPr/>
        </p:nvSpPr>
        <p:spPr>
          <a:xfrm>
            <a:off x="4397524" y="3916641"/>
            <a:ext cx="3944374" cy="1384995"/>
          </a:xfrm>
          <a:prstGeom prst="rect">
            <a:avLst/>
          </a:prstGeom>
          <a:noFill/>
        </p:spPr>
        <p:txBody>
          <a:bodyPr wrap="square" rtlCol="0">
            <a:spAutoFit/>
          </a:bodyPr>
          <a:lstStyle/>
          <a:p>
            <a:pPr algn="r"/>
            <a:r>
              <a:rPr lang="en-CA" sz="2800" dirty="0"/>
              <a:t>TA: </a:t>
            </a:r>
            <a:r>
              <a:rPr lang="en-CA" sz="2800" dirty="0" err="1"/>
              <a:t>Greydon</a:t>
            </a:r>
            <a:r>
              <a:rPr lang="en-CA" sz="2800" dirty="0"/>
              <a:t> Gilmore</a:t>
            </a:r>
          </a:p>
          <a:p>
            <a:pPr algn="r"/>
            <a:r>
              <a:rPr lang="en-CA" sz="2800" dirty="0"/>
              <a:t>Physiology 2130</a:t>
            </a:r>
          </a:p>
          <a:p>
            <a:pPr algn="r"/>
            <a:r>
              <a:rPr lang="en-CA" sz="2800" dirty="0">
                <a:cs typeface="Arial Unicode MS"/>
              </a:rPr>
              <a:t>Sep 23</a:t>
            </a:r>
            <a:r>
              <a:rPr lang="en-CA" sz="2800" baseline="30000" dirty="0">
                <a:cs typeface="Arial Unicode MS"/>
              </a:rPr>
              <a:t>rd</a:t>
            </a:r>
            <a:r>
              <a:rPr lang="en-CA" sz="2800" dirty="0">
                <a:cs typeface="Arial Unicode MS"/>
              </a:rPr>
              <a:t>, 2019</a:t>
            </a:r>
            <a:endParaRPr lang="en-US" sz="2800" dirty="0">
              <a:cs typeface="Arial Unicode MS"/>
            </a:endParaRPr>
          </a:p>
        </p:txBody>
      </p:sp>
    </p:spTree>
    <p:extLst>
      <p:ext uri="{BB962C8B-B14F-4D97-AF65-F5344CB8AC3E}">
        <p14:creationId xmlns:p14="http://schemas.microsoft.com/office/powerpoint/2010/main" val="3761491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Osmosis</a:t>
            </a: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US" dirty="0"/>
              <a:t>Osmosis is the net movement of </a:t>
            </a:r>
            <a:r>
              <a:rPr lang="en-US" dirty="0">
                <a:solidFill>
                  <a:srgbClr val="FF0000"/>
                </a:solidFill>
              </a:rPr>
              <a:t>WATER</a:t>
            </a:r>
            <a:r>
              <a:rPr lang="en-US" dirty="0"/>
              <a:t> down its concentration gradient</a:t>
            </a:r>
          </a:p>
          <a:p>
            <a:r>
              <a:rPr lang="en-US" dirty="0"/>
              <a:t>It is affected by:</a:t>
            </a:r>
          </a:p>
          <a:p>
            <a:pPr marL="971550" lvl="1" indent="-514350">
              <a:buAutoNum type="arabicParenR"/>
            </a:pPr>
            <a:r>
              <a:rPr lang="en-US" dirty="0"/>
              <a:t>permeability of the membrane</a:t>
            </a:r>
          </a:p>
          <a:p>
            <a:pPr marL="971550" lvl="1" indent="-514350">
              <a:buAutoNum type="arabicParenR"/>
            </a:pPr>
            <a:r>
              <a:rPr lang="en-US" dirty="0"/>
              <a:t>concentration gradient of solutes</a:t>
            </a:r>
          </a:p>
          <a:p>
            <a:pPr marL="971550" lvl="1" indent="-514350">
              <a:buAutoNum type="arabicParenR"/>
            </a:pPr>
            <a:r>
              <a:rPr lang="en-US" dirty="0"/>
              <a:t>pressure gradient across the cell membrane</a:t>
            </a:r>
          </a:p>
          <a:p>
            <a:r>
              <a:rPr lang="en-US" dirty="0"/>
              <a:t>Osmolarity is concerned only with the </a:t>
            </a:r>
            <a:r>
              <a:rPr lang="en-US" dirty="0">
                <a:solidFill>
                  <a:srgbClr val="FF0000"/>
                </a:solidFill>
              </a:rPr>
              <a:t>NUMBER OF PARTICLES</a:t>
            </a:r>
            <a:r>
              <a:rPr lang="en-US" dirty="0"/>
              <a:t> in solution (NOT size or type/composition)</a:t>
            </a:r>
          </a:p>
          <a:p>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7574127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Tonicity</a:t>
            </a: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US" dirty="0">
                <a:solidFill>
                  <a:srgbClr val="FF0000"/>
                </a:solidFill>
              </a:rPr>
              <a:t>Tonicity</a:t>
            </a:r>
            <a:r>
              <a:rPr lang="en-US" dirty="0"/>
              <a:t>: the ability of a solution to cause osmosis across biological cell membranes</a:t>
            </a:r>
          </a:p>
          <a:p>
            <a:r>
              <a:rPr lang="en-US" dirty="0">
                <a:solidFill>
                  <a:srgbClr val="FF0000"/>
                </a:solidFill>
              </a:rPr>
              <a:t>Isotonic</a:t>
            </a:r>
            <a:r>
              <a:rPr lang="en-US" dirty="0"/>
              <a:t>: same osmolarity as body fluids</a:t>
            </a:r>
          </a:p>
          <a:p>
            <a:r>
              <a:rPr lang="en-US" dirty="0">
                <a:solidFill>
                  <a:srgbClr val="FF0000"/>
                </a:solidFill>
              </a:rPr>
              <a:t>Hypotonic</a:t>
            </a:r>
            <a:r>
              <a:rPr lang="en-US" dirty="0"/>
              <a:t>: lower osmolarity than body fluids</a:t>
            </a:r>
          </a:p>
          <a:p>
            <a:r>
              <a:rPr lang="en-US" dirty="0">
                <a:solidFill>
                  <a:srgbClr val="FF0000"/>
                </a:solidFill>
              </a:rPr>
              <a:t>Hypertonic</a:t>
            </a:r>
            <a:r>
              <a:rPr lang="en-US" dirty="0"/>
              <a:t>: higher osmolarity than body fluids</a:t>
            </a:r>
          </a:p>
          <a:p>
            <a:r>
              <a:rPr lang="en-US" dirty="0">
                <a:solidFill>
                  <a:srgbClr val="FF0000"/>
                </a:solidFill>
              </a:rPr>
              <a:t>Chemical Gradient</a:t>
            </a:r>
            <a:r>
              <a:rPr lang="en-US" dirty="0"/>
              <a:t>: molecules move from high concentration to low concentration</a:t>
            </a:r>
          </a:p>
          <a:p>
            <a:r>
              <a:rPr lang="en-US" dirty="0">
                <a:solidFill>
                  <a:srgbClr val="FF0000"/>
                </a:solidFill>
              </a:rPr>
              <a:t>Electrical Gradient</a:t>
            </a:r>
            <a:r>
              <a:rPr lang="en-US" dirty="0"/>
              <a:t>: electrically charged molecules (ions) move to areas of opposite charge</a:t>
            </a:r>
          </a:p>
          <a:p>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4283072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3600" b="1" dirty="0">
                <a:solidFill>
                  <a:srgbClr val="4F2683"/>
                </a:solidFill>
                <a:latin typeface="Calibri" panose="020F0502020204030204" pitchFamily="34" charset="0"/>
                <a:cs typeface="Calibri" panose="020F0502020204030204" pitchFamily="34" charset="0"/>
              </a:rPr>
              <a:t>A red blood cell is placed in a 200 </a:t>
            </a:r>
            <a:r>
              <a:rPr lang="en-US" sz="3600" b="1" dirty="0" err="1">
                <a:solidFill>
                  <a:srgbClr val="4F2683"/>
                </a:solidFill>
                <a:latin typeface="Calibri" panose="020F0502020204030204" pitchFamily="34" charset="0"/>
                <a:cs typeface="Calibri" panose="020F0502020204030204" pitchFamily="34" charset="0"/>
              </a:rPr>
              <a:t>mM</a:t>
            </a:r>
            <a:r>
              <a:rPr lang="en-US" sz="3600" b="1" dirty="0">
                <a:solidFill>
                  <a:srgbClr val="4F2683"/>
                </a:solidFill>
                <a:latin typeface="Calibri" panose="020F0502020204030204" pitchFamily="34" charset="0"/>
                <a:cs typeface="Calibri" panose="020F0502020204030204" pitchFamily="34" charset="0"/>
              </a:rPr>
              <a:t> BeCl2 solution. The cell will _______ because the solution is _______.</a:t>
            </a:r>
            <a:endParaRPr lang="en-CA" sz="3200"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shrink; hypotonic</a:t>
            </a:r>
          </a:p>
          <a:p>
            <a:pPr marL="514350" indent="-514350">
              <a:buAutoNum type="alphaUcParenR"/>
            </a:pPr>
            <a:r>
              <a:rPr lang="en-US" dirty="0"/>
              <a:t>shrink; hypertonic</a:t>
            </a:r>
          </a:p>
          <a:p>
            <a:pPr marL="514350" indent="-514350">
              <a:buAutoNum type="alphaUcParenR"/>
            </a:pPr>
            <a:r>
              <a:rPr lang="en-US" dirty="0"/>
              <a:t>swell; hypotonic</a:t>
            </a:r>
          </a:p>
          <a:p>
            <a:pPr marL="514350" indent="-514350">
              <a:buAutoNum type="alphaUcParenR"/>
            </a:pPr>
            <a:r>
              <a:rPr lang="en-US" dirty="0"/>
              <a:t>swell; hypertonic</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4555145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3600" b="1" dirty="0">
                <a:solidFill>
                  <a:srgbClr val="4F2683"/>
                </a:solidFill>
                <a:latin typeface="Calibri" panose="020F0502020204030204" pitchFamily="34" charset="0"/>
                <a:cs typeface="Calibri" panose="020F0502020204030204" pitchFamily="34" charset="0"/>
              </a:rPr>
              <a:t>A red blood cell is placed in a 200 </a:t>
            </a:r>
            <a:r>
              <a:rPr lang="en-US" sz="3600" b="1" dirty="0" err="1">
                <a:solidFill>
                  <a:srgbClr val="4F2683"/>
                </a:solidFill>
                <a:latin typeface="Calibri" panose="020F0502020204030204" pitchFamily="34" charset="0"/>
                <a:cs typeface="Calibri" panose="020F0502020204030204" pitchFamily="34" charset="0"/>
              </a:rPr>
              <a:t>mM</a:t>
            </a:r>
            <a:r>
              <a:rPr lang="en-US" sz="3600" b="1" dirty="0">
                <a:solidFill>
                  <a:srgbClr val="4F2683"/>
                </a:solidFill>
                <a:latin typeface="Calibri" panose="020F0502020204030204" pitchFamily="34" charset="0"/>
                <a:cs typeface="Calibri" panose="020F0502020204030204" pitchFamily="34" charset="0"/>
              </a:rPr>
              <a:t> BeCl2 solution. The cell will _______ because the solution is _______.</a:t>
            </a:r>
            <a:endParaRPr lang="en-CA" sz="3200"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shrink; hypotonic</a:t>
            </a:r>
          </a:p>
          <a:p>
            <a:pPr marL="514350" indent="-514350">
              <a:buAutoNum type="alphaUcParenR"/>
            </a:pPr>
            <a:r>
              <a:rPr lang="en-US" dirty="0">
                <a:solidFill>
                  <a:srgbClr val="FF0000"/>
                </a:solidFill>
              </a:rPr>
              <a:t>shrink; hypertonic</a:t>
            </a:r>
          </a:p>
          <a:p>
            <a:pPr marL="514350" indent="-514350">
              <a:buAutoNum type="alphaUcParenR"/>
            </a:pPr>
            <a:r>
              <a:rPr lang="en-US" dirty="0"/>
              <a:t>swell; hypotonic</a:t>
            </a:r>
          </a:p>
          <a:p>
            <a:pPr marL="514350" indent="-514350">
              <a:buAutoNum type="alphaUcParenR"/>
            </a:pPr>
            <a:r>
              <a:rPr lang="en-US" dirty="0"/>
              <a:t>swell; hypertonic</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6" name="TextBox 5">
            <a:extLst>
              <a:ext uri="{FF2B5EF4-FFF2-40B4-BE49-F238E27FC236}">
                <a16:creationId xmlns:a16="http://schemas.microsoft.com/office/drawing/2014/main" id="{60073570-C54E-4D15-8D52-E036E85129D3}"/>
              </a:ext>
            </a:extLst>
          </p:cNvPr>
          <p:cNvSpPr txBox="1"/>
          <p:nvPr/>
        </p:nvSpPr>
        <p:spPr>
          <a:xfrm>
            <a:off x="6526306" y="1548347"/>
            <a:ext cx="4029740" cy="3785652"/>
          </a:xfrm>
          <a:prstGeom prst="rect">
            <a:avLst/>
          </a:prstGeom>
          <a:noFill/>
          <a:ln w="25400">
            <a:solidFill>
              <a:srgbClr val="FF0000"/>
            </a:solidFill>
          </a:ln>
        </p:spPr>
        <p:txBody>
          <a:bodyPr wrap="square" rtlCol="0">
            <a:spAutoFit/>
          </a:bodyPr>
          <a:lstStyle/>
          <a:p>
            <a:r>
              <a:rPr lang="en-US" sz="2400" dirty="0"/>
              <a:t>RBC = 300 </a:t>
            </a:r>
            <a:r>
              <a:rPr lang="en-US" sz="2400" dirty="0" err="1"/>
              <a:t>mOsm</a:t>
            </a:r>
            <a:endParaRPr lang="en-US" sz="2400" dirty="0"/>
          </a:p>
          <a:p>
            <a:endParaRPr lang="en-US" sz="2400" dirty="0"/>
          </a:p>
          <a:p>
            <a:r>
              <a:rPr lang="en-US" sz="2400" dirty="0"/>
              <a:t>Solution = 200 </a:t>
            </a:r>
            <a:r>
              <a:rPr lang="en-US" sz="2400" dirty="0" err="1"/>
              <a:t>mM</a:t>
            </a:r>
            <a:r>
              <a:rPr lang="en-US" sz="2400" dirty="0"/>
              <a:t> x 3 ions </a:t>
            </a:r>
          </a:p>
          <a:p>
            <a:r>
              <a:rPr lang="en-US" sz="2400" dirty="0"/>
              <a:t>	   = 600 </a:t>
            </a:r>
            <a:r>
              <a:rPr lang="en-US" sz="2400" dirty="0" err="1"/>
              <a:t>mOsm</a:t>
            </a:r>
            <a:endParaRPr lang="en-US" sz="2400" dirty="0"/>
          </a:p>
          <a:p>
            <a:endParaRPr lang="en-US" sz="2400" dirty="0"/>
          </a:p>
          <a:p>
            <a:r>
              <a:rPr lang="en-US" sz="2400" dirty="0"/>
              <a:t>The solution is hypertonic</a:t>
            </a:r>
          </a:p>
          <a:p>
            <a:endParaRPr lang="en-US" sz="2400" dirty="0"/>
          </a:p>
          <a:p>
            <a:r>
              <a:rPr lang="en-US" sz="2400" dirty="0"/>
              <a:t>Water moves out of cell into the solution, causing the cell to shrink</a:t>
            </a:r>
          </a:p>
        </p:txBody>
      </p:sp>
    </p:spTree>
    <p:extLst>
      <p:ext uri="{BB962C8B-B14F-4D97-AF65-F5344CB8AC3E}">
        <p14:creationId xmlns:p14="http://schemas.microsoft.com/office/powerpoint/2010/main" val="32543547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Tonicity: Review</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Content Placeholder 5">
            <a:extLst>
              <a:ext uri="{FF2B5EF4-FFF2-40B4-BE49-F238E27FC236}">
                <a16:creationId xmlns:a16="http://schemas.microsoft.com/office/drawing/2014/main" id="{197758AA-F8F6-404D-BF11-D592F7D1AF11}"/>
              </a:ext>
            </a:extLst>
          </p:cNvPr>
          <p:cNvPicPr>
            <a:picLocks noGrp="1" noChangeAspect="1"/>
          </p:cNvPicPr>
          <p:nvPr>
            <p:ph idx="1"/>
          </p:nvPr>
        </p:nvPicPr>
        <p:blipFill>
          <a:blip r:embed="rId3"/>
          <a:stretch>
            <a:fillRect/>
          </a:stretch>
        </p:blipFill>
        <p:spPr>
          <a:xfrm>
            <a:off x="4157662" y="1804070"/>
            <a:ext cx="3876675" cy="3705225"/>
          </a:xfrm>
          <a:prstGeom prst="rect">
            <a:avLst/>
          </a:prstGeom>
        </p:spPr>
      </p:pic>
      <p:sp>
        <p:nvSpPr>
          <p:cNvPr id="7" name="TextBox 6">
            <a:extLst>
              <a:ext uri="{FF2B5EF4-FFF2-40B4-BE49-F238E27FC236}">
                <a16:creationId xmlns:a16="http://schemas.microsoft.com/office/drawing/2014/main" id="{C2503C29-324A-4DC4-B7F5-70F8878FB31B}"/>
              </a:ext>
            </a:extLst>
          </p:cNvPr>
          <p:cNvSpPr txBox="1"/>
          <p:nvPr/>
        </p:nvSpPr>
        <p:spPr>
          <a:xfrm>
            <a:off x="5492757" y="1434738"/>
            <a:ext cx="1206484" cy="369332"/>
          </a:xfrm>
          <a:prstGeom prst="rect">
            <a:avLst/>
          </a:prstGeom>
          <a:noFill/>
        </p:spPr>
        <p:txBody>
          <a:bodyPr wrap="none" rtlCol="0">
            <a:spAutoFit/>
          </a:bodyPr>
          <a:lstStyle/>
          <a:p>
            <a:r>
              <a:rPr lang="en-US" dirty="0"/>
              <a:t>Less solute</a:t>
            </a:r>
          </a:p>
        </p:txBody>
      </p:sp>
      <p:sp>
        <p:nvSpPr>
          <p:cNvPr id="8" name="TextBox 7">
            <a:extLst>
              <a:ext uri="{FF2B5EF4-FFF2-40B4-BE49-F238E27FC236}">
                <a16:creationId xmlns:a16="http://schemas.microsoft.com/office/drawing/2014/main" id="{F46A5FAD-6712-447E-98A1-361C568E31F4}"/>
              </a:ext>
            </a:extLst>
          </p:cNvPr>
          <p:cNvSpPr txBox="1"/>
          <p:nvPr/>
        </p:nvSpPr>
        <p:spPr>
          <a:xfrm>
            <a:off x="6763547" y="1434738"/>
            <a:ext cx="1325299" cy="369332"/>
          </a:xfrm>
          <a:prstGeom prst="rect">
            <a:avLst/>
          </a:prstGeom>
          <a:noFill/>
        </p:spPr>
        <p:txBody>
          <a:bodyPr wrap="none" rtlCol="0">
            <a:spAutoFit/>
          </a:bodyPr>
          <a:lstStyle/>
          <a:p>
            <a:r>
              <a:rPr lang="en-US" dirty="0"/>
              <a:t>More solute</a:t>
            </a:r>
          </a:p>
        </p:txBody>
      </p:sp>
    </p:spTree>
    <p:extLst>
      <p:ext uri="{BB962C8B-B14F-4D97-AF65-F5344CB8AC3E}">
        <p14:creationId xmlns:p14="http://schemas.microsoft.com/office/powerpoint/2010/main" val="28635517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Compartment Question</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Picture 7">
            <a:extLst>
              <a:ext uri="{FF2B5EF4-FFF2-40B4-BE49-F238E27FC236}">
                <a16:creationId xmlns:a16="http://schemas.microsoft.com/office/drawing/2014/main" id="{B876CC96-1603-4AC0-A98F-6BFA8C2C397C}"/>
              </a:ext>
            </a:extLst>
          </p:cNvPr>
          <p:cNvPicPr>
            <a:picLocks noChangeAspect="1"/>
          </p:cNvPicPr>
          <p:nvPr/>
        </p:nvPicPr>
        <p:blipFill>
          <a:blip r:embed="rId3"/>
          <a:stretch>
            <a:fillRect/>
          </a:stretch>
        </p:blipFill>
        <p:spPr>
          <a:xfrm>
            <a:off x="1425388" y="1099353"/>
            <a:ext cx="9341224" cy="4916434"/>
          </a:xfrm>
          <a:prstGeom prst="rect">
            <a:avLst/>
          </a:prstGeom>
        </p:spPr>
      </p:pic>
      <p:sp>
        <p:nvSpPr>
          <p:cNvPr id="9" name="TextBox 8">
            <a:extLst>
              <a:ext uri="{FF2B5EF4-FFF2-40B4-BE49-F238E27FC236}">
                <a16:creationId xmlns:a16="http://schemas.microsoft.com/office/drawing/2014/main" id="{F3503B20-1A6D-43A5-BFB1-9D8DF048408E}"/>
              </a:ext>
            </a:extLst>
          </p:cNvPr>
          <p:cNvSpPr txBox="1"/>
          <p:nvPr/>
        </p:nvSpPr>
        <p:spPr>
          <a:xfrm>
            <a:off x="3299011" y="3287350"/>
            <a:ext cx="1007007" cy="400110"/>
          </a:xfrm>
          <a:prstGeom prst="rect">
            <a:avLst/>
          </a:prstGeom>
          <a:noFill/>
        </p:spPr>
        <p:txBody>
          <a:bodyPr wrap="none" rtlCol="0">
            <a:spAutoFit/>
          </a:bodyPr>
          <a:lstStyle/>
          <a:p>
            <a:r>
              <a:rPr lang="en-US" sz="2000" b="1" dirty="0">
                <a:solidFill>
                  <a:srgbClr val="FF0000"/>
                </a:solidFill>
              </a:rPr>
              <a:t>200mM</a:t>
            </a:r>
          </a:p>
        </p:txBody>
      </p:sp>
    </p:spTree>
    <p:extLst>
      <p:ext uri="{BB962C8B-B14F-4D97-AF65-F5344CB8AC3E}">
        <p14:creationId xmlns:p14="http://schemas.microsoft.com/office/powerpoint/2010/main" val="6125621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Compartment Question</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Picture 7">
            <a:extLst>
              <a:ext uri="{FF2B5EF4-FFF2-40B4-BE49-F238E27FC236}">
                <a16:creationId xmlns:a16="http://schemas.microsoft.com/office/drawing/2014/main" id="{B876CC96-1603-4AC0-A98F-6BFA8C2C397C}"/>
              </a:ext>
            </a:extLst>
          </p:cNvPr>
          <p:cNvPicPr>
            <a:picLocks noChangeAspect="1"/>
          </p:cNvPicPr>
          <p:nvPr/>
        </p:nvPicPr>
        <p:blipFill>
          <a:blip r:embed="rId3"/>
          <a:stretch>
            <a:fillRect/>
          </a:stretch>
        </p:blipFill>
        <p:spPr>
          <a:xfrm>
            <a:off x="1425388" y="1099353"/>
            <a:ext cx="9341224" cy="4916434"/>
          </a:xfrm>
          <a:prstGeom prst="rect">
            <a:avLst/>
          </a:prstGeom>
        </p:spPr>
      </p:pic>
      <p:sp>
        <p:nvSpPr>
          <p:cNvPr id="9" name="TextBox 8">
            <a:extLst>
              <a:ext uri="{FF2B5EF4-FFF2-40B4-BE49-F238E27FC236}">
                <a16:creationId xmlns:a16="http://schemas.microsoft.com/office/drawing/2014/main" id="{F3503B20-1A6D-43A5-BFB1-9D8DF048408E}"/>
              </a:ext>
            </a:extLst>
          </p:cNvPr>
          <p:cNvSpPr txBox="1"/>
          <p:nvPr/>
        </p:nvSpPr>
        <p:spPr>
          <a:xfrm>
            <a:off x="3299011" y="3287350"/>
            <a:ext cx="1007007" cy="400110"/>
          </a:xfrm>
          <a:prstGeom prst="rect">
            <a:avLst/>
          </a:prstGeom>
          <a:noFill/>
        </p:spPr>
        <p:txBody>
          <a:bodyPr wrap="none" rtlCol="0">
            <a:spAutoFit/>
          </a:bodyPr>
          <a:lstStyle/>
          <a:p>
            <a:r>
              <a:rPr lang="en-US" sz="2000" b="1" dirty="0">
                <a:solidFill>
                  <a:srgbClr val="FF0000"/>
                </a:solidFill>
              </a:rPr>
              <a:t>200mM</a:t>
            </a:r>
          </a:p>
        </p:txBody>
      </p:sp>
      <p:sp>
        <p:nvSpPr>
          <p:cNvPr id="7" name="TextBox 6">
            <a:extLst>
              <a:ext uri="{FF2B5EF4-FFF2-40B4-BE49-F238E27FC236}">
                <a16:creationId xmlns:a16="http://schemas.microsoft.com/office/drawing/2014/main" id="{642D0605-092C-4CB5-A172-779DD674BD34}"/>
              </a:ext>
            </a:extLst>
          </p:cNvPr>
          <p:cNvSpPr txBox="1"/>
          <p:nvPr/>
        </p:nvSpPr>
        <p:spPr>
          <a:xfrm>
            <a:off x="2653551" y="4143737"/>
            <a:ext cx="2510624" cy="1015663"/>
          </a:xfrm>
          <a:prstGeom prst="rect">
            <a:avLst/>
          </a:prstGeom>
          <a:noFill/>
        </p:spPr>
        <p:txBody>
          <a:bodyPr wrap="none" rtlCol="0">
            <a:spAutoFit/>
          </a:bodyPr>
          <a:lstStyle/>
          <a:p>
            <a:r>
              <a:rPr lang="nn-NO" sz="2000" b="1" dirty="0">
                <a:solidFill>
                  <a:srgbClr val="FF0000"/>
                </a:solidFill>
              </a:rPr>
              <a:t>= (200 mM x 1 Ca</a:t>
            </a:r>
            <a:r>
              <a:rPr lang="nn-NO" sz="2000" b="1" baseline="30000" dirty="0">
                <a:solidFill>
                  <a:srgbClr val="FF0000"/>
                </a:solidFill>
              </a:rPr>
              <a:t>2+</a:t>
            </a:r>
            <a:r>
              <a:rPr lang="nn-NO" sz="2000" b="1" dirty="0">
                <a:solidFill>
                  <a:srgbClr val="FF0000"/>
                </a:solidFill>
              </a:rPr>
              <a:t>) + </a:t>
            </a:r>
          </a:p>
          <a:p>
            <a:r>
              <a:rPr lang="nn-NO" sz="2000" b="1" dirty="0">
                <a:solidFill>
                  <a:srgbClr val="FF0000"/>
                </a:solidFill>
              </a:rPr>
              <a:t>   (200 mM x 2 Cl</a:t>
            </a:r>
            <a:r>
              <a:rPr lang="nn-NO" sz="2000" b="1" baseline="30000" dirty="0">
                <a:solidFill>
                  <a:srgbClr val="FF0000"/>
                </a:solidFill>
              </a:rPr>
              <a:t>-</a:t>
            </a:r>
            <a:r>
              <a:rPr lang="nn-NO" sz="2000" b="1" dirty="0">
                <a:solidFill>
                  <a:srgbClr val="FF0000"/>
                </a:solidFill>
              </a:rPr>
              <a:t>)</a:t>
            </a:r>
          </a:p>
          <a:p>
            <a:r>
              <a:rPr lang="nn-NO" sz="2000" b="1" dirty="0">
                <a:solidFill>
                  <a:srgbClr val="FF0000"/>
                </a:solidFill>
              </a:rPr>
              <a:t>= 600 mOsm</a:t>
            </a:r>
          </a:p>
        </p:txBody>
      </p:sp>
      <p:sp>
        <p:nvSpPr>
          <p:cNvPr id="10" name="TextBox 9">
            <a:extLst>
              <a:ext uri="{FF2B5EF4-FFF2-40B4-BE49-F238E27FC236}">
                <a16:creationId xmlns:a16="http://schemas.microsoft.com/office/drawing/2014/main" id="{E4BA1682-E1E4-4DB6-B12C-77897F467D99}"/>
              </a:ext>
            </a:extLst>
          </p:cNvPr>
          <p:cNvSpPr txBox="1"/>
          <p:nvPr/>
        </p:nvSpPr>
        <p:spPr>
          <a:xfrm>
            <a:off x="5954593" y="4143737"/>
            <a:ext cx="1510350" cy="400110"/>
          </a:xfrm>
          <a:prstGeom prst="rect">
            <a:avLst/>
          </a:prstGeom>
          <a:noFill/>
        </p:spPr>
        <p:txBody>
          <a:bodyPr wrap="none" rtlCol="0">
            <a:spAutoFit/>
          </a:bodyPr>
          <a:lstStyle/>
          <a:p>
            <a:r>
              <a:rPr lang="nn-NO" sz="2000" b="1" dirty="0">
                <a:solidFill>
                  <a:srgbClr val="FF0000"/>
                </a:solidFill>
              </a:rPr>
              <a:t>= 100 mOsm</a:t>
            </a:r>
          </a:p>
        </p:txBody>
      </p:sp>
    </p:spTree>
    <p:extLst>
      <p:ext uri="{BB962C8B-B14F-4D97-AF65-F5344CB8AC3E}">
        <p14:creationId xmlns:p14="http://schemas.microsoft.com/office/powerpoint/2010/main" val="29264359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Terms you should know</a:t>
            </a: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70000" lnSpcReduction="20000"/>
          </a:bodyPr>
          <a:lstStyle/>
          <a:p>
            <a:r>
              <a:rPr lang="en-US" dirty="0">
                <a:solidFill>
                  <a:srgbClr val="FF0000"/>
                </a:solidFill>
              </a:rPr>
              <a:t>Active transport</a:t>
            </a:r>
            <a:r>
              <a:rPr lang="en-US" dirty="0"/>
              <a:t>: moves molecules against their concentration gradient and requires an outside source of energy</a:t>
            </a:r>
          </a:p>
          <a:p>
            <a:r>
              <a:rPr lang="en-US" dirty="0">
                <a:solidFill>
                  <a:srgbClr val="FF0000"/>
                </a:solidFill>
              </a:rPr>
              <a:t>Extracellular fluid</a:t>
            </a:r>
            <a:r>
              <a:rPr lang="en-US" dirty="0"/>
              <a:t>: body fluid compartment found outside of cells</a:t>
            </a:r>
          </a:p>
          <a:p>
            <a:r>
              <a:rPr lang="en-US" dirty="0">
                <a:solidFill>
                  <a:srgbClr val="FF0000"/>
                </a:solidFill>
              </a:rPr>
              <a:t>Facilitated diffusion</a:t>
            </a:r>
            <a:r>
              <a:rPr lang="en-US" dirty="0"/>
              <a:t>: a mediated-transport process that moves molecules from higher to lower concentrations across a membrane by means of a transporter until the two concentrations become equal.</a:t>
            </a:r>
          </a:p>
          <a:p>
            <a:r>
              <a:rPr lang="en-US" dirty="0">
                <a:solidFill>
                  <a:srgbClr val="FF0000"/>
                </a:solidFill>
              </a:rPr>
              <a:t>Gap junctions</a:t>
            </a:r>
            <a:r>
              <a:rPr lang="en-US" dirty="0"/>
              <a:t>: allow chemical and electrical signals to pass directly from cell to cell</a:t>
            </a:r>
          </a:p>
          <a:p>
            <a:r>
              <a:rPr lang="en-US" dirty="0">
                <a:solidFill>
                  <a:srgbClr val="FF0000"/>
                </a:solidFill>
              </a:rPr>
              <a:t>Glycoprotein</a:t>
            </a:r>
            <a:r>
              <a:rPr lang="en-US" dirty="0"/>
              <a:t>: protein with sugar groups attached</a:t>
            </a:r>
          </a:p>
          <a:p>
            <a:r>
              <a:rPr lang="en-US" dirty="0">
                <a:solidFill>
                  <a:srgbClr val="FF0000"/>
                </a:solidFill>
              </a:rPr>
              <a:t>Homeostasis</a:t>
            </a:r>
            <a:r>
              <a:rPr lang="en-US" dirty="0"/>
              <a:t>: the maintenance of a relatively constant internal environment</a:t>
            </a:r>
          </a:p>
          <a:p>
            <a:r>
              <a:rPr lang="en-US" dirty="0">
                <a:solidFill>
                  <a:srgbClr val="FF0000"/>
                </a:solidFill>
              </a:rPr>
              <a:t>Hydrophobic</a:t>
            </a:r>
            <a:r>
              <a:rPr lang="en-US" dirty="0"/>
              <a:t>: molecules that do not dissolve easily in water</a:t>
            </a:r>
          </a:p>
          <a:p>
            <a:r>
              <a:rPr lang="en-US" dirty="0">
                <a:solidFill>
                  <a:srgbClr val="FF0000"/>
                </a:solidFill>
              </a:rPr>
              <a:t>Hypertonic</a:t>
            </a:r>
            <a:r>
              <a:rPr lang="en-US" dirty="0"/>
              <a:t>: a fluid bathing a cell that would cause a cell to shrink</a:t>
            </a:r>
          </a:p>
          <a:p>
            <a:r>
              <a:rPr lang="en-US" dirty="0">
                <a:solidFill>
                  <a:srgbClr val="FF0000"/>
                </a:solidFill>
              </a:rPr>
              <a:t>Interstitial fluid</a:t>
            </a:r>
            <a:r>
              <a:rPr lang="en-US" dirty="0"/>
              <a:t>: extracellular fluid surrounding cells, excludes plasma</a:t>
            </a:r>
          </a:p>
          <a:p>
            <a:r>
              <a:rPr lang="en-US" dirty="0">
                <a:solidFill>
                  <a:srgbClr val="FF0000"/>
                </a:solidFill>
              </a:rPr>
              <a:t>Paracrine</a:t>
            </a:r>
            <a:r>
              <a:rPr lang="en-US" dirty="0"/>
              <a:t>: a chemical that is secreted and communicates locally with a </a:t>
            </a:r>
            <a:r>
              <a:rPr lang="en-US" dirty="0" err="1"/>
              <a:t>neighbouring</a:t>
            </a:r>
            <a:r>
              <a:rPr lang="en-US" dirty="0"/>
              <a:t> cell</a:t>
            </a:r>
          </a:p>
          <a:p>
            <a:r>
              <a:rPr lang="en-US" dirty="0">
                <a:solidFill>
                  <a:srgbClr val="FF0000"/>
                </a:solidFill>
              </a:rPr>
              <a:t>Plasma</a:t>
            </a:r>
            <a:r>
              <a:rPr lang="en-US" dirty="0"/>
              <a:t>: the liquid portion of blood, a component of extracellular fluid</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7579139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The Action Potential</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b="1" dirty="0">
                <a:solidFill>
                  <a:schemeClr val="bg1">
                    <a:lumMod val="50000"/>
                  </a:schemeClr>
                </a:solidFill>
              </a:rPr>
              <a:t>Chapter 1: Dr. Woods</a:t>
            </a:r>
          </a:p>
          <a:p>
            <a:r>
              <a:rPr lang="en-US" sz="2800" b="1" dirty="0">
                <a:solidFill>
                  <a:schemeClr val="bg1">
                    <a:lumMod val="50000"/>
                  </a:schemeClr>
                </a:solidFill>
              </a:rPr>
              <a:t>pp. </a:t>
            </a:r>
          </a:p>
        </p:txBody>
      </p:sp>
    </p:spTree>
    <p:extLst>
      <p:ext uri="{BB962C8B-B14F-4D97-AF65-F5344CB8AC3E}">
        <p14:creationId xmlns:p14="http://schemas.microsoft.com/office/powerpoint/2010/main" val="22259480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structures are correctly associated with their function?</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Dendrites send outgoing signals</a:t>
            </a:r>
          </a:p>
          <a:p>
            <a:pPr marL="514350" indent="-514350">
              <a:buAutoNum type="alphaUcParenR"/>
            </a:pPr>
            <a:r>
              <a:rPr lang="en-US" dirty="0"/>
              <a:t>Myelin insulates axons to prevent ion/current leak</a:t>
            </a:r>
          </a:p>
          <a:p>
            <a:pPr marL="514350" indent="-514350">
              <a:buAutoNum type="alphaUcParenR"/>
            </a:pPr>
            <a:r>
              <a:rPr lang="en-US" dirty="0"/>
              <a:t>There are no ion channels at the Nodes of Ranvier</a:t>
            </a:r>
          </a:p>
          <a:p>
            <a:pPr marL="514350" indent="-514350">
              <a:buAutoNum type="alphaUcParenR"/>
            </a:pPr>
            <a:r>
              <a:rPr lang="en-US" dirty="0"/>
              <a:t>There are no organelles at the soma</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044861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Your TA reminding you…</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CA" sz="3200" b="1" dirty="0">
                <a:solidFill>
                  <a:srgbClr val="4F2683"/>
                </a:solidFill>
              </a:rPr>
              <a:t>1</a:t>
            </a:r>
            <a:r>
              <a:rPr lang="en-CA" sz="3200" b="1" baseline="30000" dirty="0">
                <a:solidFill>
                  <a:srgbClr val="4F2683"/>
                </a:solidFill>
              </a:rPr>
              <a:t>st</a:t>
            </a:r>
            <a:r>
              <a:rPr lang="en-CA" sz="3200" b="1" dirty="0">
                <a:solidFill>
                  <a:srgbClr val="4F2683"/>
                </a:solidFill>
              </a:rPr>
              <a:t> </a:t>
            </a:r>
            <a:r>
              <a:rPr lang="en-CA" sz="3200" b="1" dirty="0" err="1">
                <a:solidFill>
                  <a:srgbClr val="4F2683"/>
                </a:solidFill>
              </a:rPr>
              <a:t>Peerwise</a:t>
            </a:r>
            <a:r>
              <a:rPr lang="en-CA" sz="3200" b="1" dirty="0">
                <a:solidFill>
                  <a:srgbClr val="4F2683"/>
                </a:solidFill>
              </a:rPr>
              <a:t> assignment </a:t>
            </a:r>
            <a:r>
              <a:rPr lang="en-CA" sz="3200" dirty="0">
                <a:solidFill>
                  <a:srgbClr val="FF0000"/>
                </a:solidFill>
              </a:rPr>
              <a:t>(1.5%)</a:t>
            </a:r>
          </a:p>
          <a:p>
            <a:pPr lvl="1"/>
            <a:r>
              <a:rPr lang="en-CA" sz="2800" dirty="0">
                <a:solidFill>
                  <a:srgbClr val="FF0000"/>
                </a:solidFill>
              </a:rPr>
              <a:t>Post 2 MC questions:</a:t>
            </a:r>
            <a:r>
              <a:rPr lang="en-CA" sz="2800" dirty="0">
                <a:solidFill>
                  <a:srgbClr val="4F2683"/>
                </a:solidFill>
              </a:rPr>
              <a:t> </a:t>
            </a:r>
            <a:r>
              <a:rPr lang="en-CA" sz="2800" dirty="0"/>
              <a:t>due Oct 16</a:t>
            </a:r>
            <a:r>
              <a:rPr lang="en-CA" sz="2800" baseline="30000" dirty="0"/>
              <a:t>th</a:t>
            </a:r>
            <a:r>
              <a:rPr lang="en-CA" sz="2800" dirty="0"/>
              <a:t> @ midnight</a:t>
            </a:r>
          </a:p>
          <a:p>
            <a:pPr lvl="1"/>
            <a:r>
              <a:rPr lang="en-CA" sz="2800" dirty="0">
                <a:solidFill>
                  <a:srgbClr val="FF0000"/>
                </a:solidFill>
              </a:rPr>
              <a:t>Answer 5 MC questions:</a:t>
            </a:r>
            <a:r>
              <a:rPr lang="en-CA" sz="2800" dirty="0"/>
              <a:t> due Oct 18</a:t>
            </a:r>
            <a:r>
              <a:rPr lang="en-CA" sz="2800" baseline="30000" dirty="0"/>
              <a:t>th</a:t>
            </a:r>
            <a:r>
              <a:rPr lang="en-CA" sz="2800" dirty="0"/>
              <a:t> @ midnight</a:t>
            </a:r>
          </a:p>
          <a:p>
            <a:pPr lvl="2"/>
            <a:r>
              <a:rPr lang="en-CA" sz="2400" dirty="0"/>
              <a:t>Currently 47 inactive users</a:t>
            </a:r>
          </a:p>
          <a:p>
            <a:pPr lvl="2"/>
            <a:r>
              <a:rPr lang="en-CA" sz="2400" dirty="0"/>
              <a:t>Only 10 students completed</a:t>
            </a:r>
          </a:p>
          <a:p>
            <a:r>
              <a:rPr lang="en-CA" sz="3200" b="1" dirty="0">
                <a:solidFill>
                  <a:srgbClr val="4F2683"/>
                </a:solidFill>
              </a:rPr>
              <a:t>1</a:t>
            </a:r>
            <a:r>
              <a:rPr lang="en-CA" sz="3200" b="1" baseline="30000" dirty="0">
                <a:solidFill>
                  <a:srgbClr val="4F2683"/>
                </a:solidFill>
              </a:rPr>
              <a:t>st</a:t>
            </a:r>
            <a:r>
              <a:rPr lang="en-CA" sz="3200" b="1" dirty="0">
                <a:solidFill>
                  <a:srgbClr val="4F2683"/>
                </a:solidFill>
              </a:rPr>
              <a:t> Quiz </a:t>
            </a:r>
            <a:r>
              <a:rPr lang="en-CA" sz="3200" dirty="0">
                <a:solidFill>
                  <a:srgbClr val="FF0000"/>
                </a:solidFill>
              </a:rPr>
              <a:t>(1%)</a:t>
            </a:r>
          </a:p>
          <a:p>
            <a:pPr lvl="1"/>
            <a:r>
              <a:rPr lang="en-CA" sz="2800" dirty="0">
                <a:solidFill>
                  <a:srgbClr val="FF0000"/>
                </a:solidFill>
              </a:rPr>
              <a:t>Opens: </a:t>
            </a:r>
            <a:r>
              <a:rPr lang="en-CA" sz="2800" dirty="0"/>
              <a:t>Oct 21</a:t>
            </a:r>
            <a:r>
              <a:rPr lang="en-CA" sz="2800" baseline="30000" dirty="0"/>
              <a:t>st</a:t>
            </a:r>
            <a:r>
              <a:rPr lang="en-CA" sz="2800" dirty="0"/>
              <a:t> @ 4pm</a:t>
            </a:r>
          </a:p>
          <a:p>
            <a:pPr lvl="1"/>
            <a:r>
              <a:rPr lang="en-CA" sz="2800" dirty="0">
                <a:solidFill>
                  <a:srgbClr val="FF0000"/>
                </a:solidFill>
              </a:rPr>
              <a:t>Closes: </a:t>
            </a:r>
            <a:r>
              <a:rPr lang="en-CA" sz="2800" dirty="0"/>
              <a:t>Oct 22</a:t>
            </a:r>
            <a:r>
              <a:rPr lang="en-CA" sz="2800" baseline="30000" dirty="0"/>
              <a:t>nd</a:t>
            </a:r>
            <a:r>
              <a:rPr lang="en-CA" sz="2800" dirty="0"/>
              <a:t> @ 4pm</a:t>
            </a:r>
          </a:p>
          <a:p>
            <a:r>
              <a:rPr lang="en-CA" sz="3200" b="1" dirty="0">
                <a:solidFill>
                  <a:srgbClr val="4F2683"/>
                </a:solidFill>
              </a:rPr>
              <a:t>1</a:t>
            </a:r>
            <a:r>
              <a:rPr lang="en-CA" sz="3200" b="1" baseline="30000" dirty="0">
                <a:solidFill>
                  <a:srgbClr val="4F2683"/>
                </a:solidFill>
              </a:rPr>
              <a:t>st</a:t>
            </a:r>
            <a:r>
              <a:rPr lang="en-CA" sz="3200" b="1" dirty="0">
                <a:solidFill>
                  <a:srgbClr val="4F2683"/>
                </a:solidFill>
              </a:rPr>
              <a:t> Midterm </a:t>
            </a:r>
            <a:r>
              <a:rPr lang="en-CA" sz="3200" dirty="0"/>
              <a:t>- Oct 25</a:t>
            </a:r>
            <a:r>
              <a:rPr lang="en-CA" sz="3200" baseline="30000" dirty="0"/>
              <a:t>th</a:t>
            </a:r>
            <a:r>
              <a:rPr lang="en-CA" sz="3200" dirty="0"/>
              <a:t> @ 6pm-7pm </a:t>
            </a:r>
            <a:r>
              <a:rPr lang="en-CA" sz="3200" dirty="0">
                <a:solidFill>
                  <a:srgbClr val="FF0000"/>
                </a:solidFill>
              </a:rPr>
              <a:t>(15%)</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0936836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structures are correctly associated with their function?</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Dendrites send outgoing signals</a:t>
            </a:r>
          </a:p>
          <a:p>
            <a:pPr marL="514350" indent="-514350">
              <a:buAutoNum type="alphaUcParenR"/>
            </a:pPr>
            <a:r>
              <a:rPr lang="en-US" dirty="0">
                <a:solidFill>
                  <a:srgbClr val="FF0000"/>
                </a:solidFill>
              </a:rPr>
              <a:t>Myelin insulates axons to prevent ion/current leak</a:t>
            </a:r>
          </a:p>
          <a:p>
            <a:pPr marL="514350" indent="-514350">
              <a:buAutoNum type="alphaUcParenR"/>
            </a:pPr>
            <a:r>
              <a:rPr lang="en-US" dirty="0"/>
              <a:t>There are no ion channels at the Nodes of Ranvier</a:t>
            </a:r>
          </a:p>
          <a:p>
            <a:pPr marL="514350" indent="-514350">
              <a:buAutoNum type="alphaUcParenR"/>
            </a:pPr>
            <a:r>
              <a:rPr lang="en-US" dirty="0"/>
              <a:t>There are no organelles at the soma</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2478637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1471612" y="251209"/>
            <a:ext cx="9248775"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The Neuron</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02562657-E218-42E8-B0A0-C6F20210AD56}"/>
              </a:ext>
            </a:extLst>
          </p:cNvPr>
          <p:cNvPicPr>
            <a:picLocks noChangeAspect="1"/>
          </p:cNvPicPr>
          <p:nvPr/>
        </p:nvPicPr>
        <p:blipFill>
          <a:blip r:embed="rId3"/>
          <a:stretch>
            <a:fillRect/>
          </a:stretch>
        </p:blipFill>
        <p:spPr>
          <a:xfrm>
            <a:off x="2412893" y="1503126"/>
            <a:ext cx="7366211" cy="4358660"/>
          </a:xfrm>
          <a:prstGeom prst="rect">
            <a:avLst/>
          </a:prstGeom>
        </p:spPr>
      </p:pic>
    </p:spTree>
    <p:extLst>
      <p:ext uri="{BB962C8B-B14F-4D97-AF65-F5344CB8AC3E}">
        <p14:creationId xmlns:p14="http://schemas.microsoft.com/office/powerpoint/2010/main" val="23192302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Key Events and Their Locations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Clr>
                <a:schemeClr val="tx1"/>
              </a:buClr>
              <a:buAutoNum type="arabicPeriod"/>
            </a:pPr>
            <a:r>
              <a:rPr lang="en-US" dirty="0">
                <a:solidFill>
                  <a:srgbClr val="FF0000"/>
                </a:solidFill>
              </a:rPr>
              <a:t>Incoming</a:t>
            </a:r>
            <a:r>
              <a:rPr lang="en-US" dirty="0"/>
              <a:t> information received by the dendrites</a:t>
            </a:r>
          </a:p>
          <a:p>
            <a:pPr marL="514350" indent="-514350">
              <a:buClr>
                <a:schemeClr val="tx1"/>
              </a:buClr>
              <a:buAutoNum type="arabicPeriod"/>
            </a:pPr>
            <a:r>
              <a:rPr lang="en-US" dirty="0">
                <a:solidFill>
                  <a:srgbClr val="FF0000"/>
                </a:solidFill>
              </a:rPr>
              <a:t>Graded potentials </a:t>
            </a:r>
            <a:r>
              <a:rPr lang="en-US" dirty="0"/>
              <a:t>occur in the </a:t>
            </a:r>
            <a:r>
              <a:rPr lang="en-US" dirty="0">
                <a:solidFill>
                  <a:srgbClr val="FF0000"/>
                </a:solidFill>
              </a:rPr>
              <a:t>dendrites/soma</a:t>
            </a:r>
          </a:p>
          <a:p>
            <a:pPr marL="514350" indent="-514350">
              <a:buAutoNum type="arabicPeriod"/>
            </a:pPr>
            <a:r>
              <a:rPr lang="en-US" dirty="0"/>
              <a:t>An </a:t>
            </a:r>
            <a:r>
              <a:rPr lang="en-US" dirty="0">
                <a:solidFill>
                  <a:srgbClr val="FF0000"/>
                </a:solidFill>
              </a:rPr>
              <a:t>action potential </a:t>
            </a:r>
            <a:r>
              <a:rPr lang="en-US" dirty="0"/>
              <a:t>is fired at the </a:t>
            </a:r>
            <a:r>
              <a:rPr lang="en-US" dirty="0">
                <a:solidFill>
                  <a:srgbClr val="FF0000"/>
                </a:solidFill>
              </a:rPr>
              <a:t>axon hillock </a:t>
            </a:r>
            <a:r>
              <a:rPr lang="en-US" dirty="0"/>
              <a:t>if threshold is met</a:t>
            </a:r>
          </a:p>
          <a:p>
            <a:pPr marL="514350" indent="-514350">
              <a:buAutoNum type="arabicPeriod"/>
            </a:pPr>
            <a:r>
              <a:rPr lang="en-US" dirty="0"/>
              <a:t>The action potential travels along the </a:t>
            </a:r>
            <a:r>
              <a:rPr lang="en-US" dirty="0">
                <a:solidFill>
                  <a:srgbClr val="FF0000"/>
                </a:solidFill>
              </a:rPr>
              <a:t>myelinated axon </a:t>
            </a:r>
            <a:r>
              <a:rPr lang="en-US" dirty="0"/>
              <a:t>via </a:t>
            </a:r>
            <a:r>
              <a:rPr lang="en-US" dirty="0">
                <a:solidFill>
                  <a:srgbClr val="FF0000"/>
                </a:solidFill>
              </a:rPr>
              <a:t>salutatory conduction</a:t>
            </a:r>
          </a:p>
          <a:p>
            <a:pPr marL="514350" indent="-514350">
              <a:buAutoNum type="arabicPeriod"/>
            </a:pPr>
            <a:r>
              <a:rPr lang="en-US" dirty="0"/>
              <a:t>The action potential arrives at the axon terminal of the </a:t>
            </a:r>
            <a:r>
              <a:rPr lang="en-US" dirty="0">
                <a:solidFill>
                  <a:srgbClr val="FF0000"/>
                </a:solidFill>
              </a:rPr>
              <a:t>pre-synaptic cell</a:t>
            </a:r>
            <a:r>
              <a:rPr lang="en-US" dirty="0"/>
              <a:t> and the message is passed to the </a:t>
            </a:r>
            <a:r>
              <a:rPr lang="en-US" dirty="0">
                <a:solidFill>
                  <a:srgbClr val="FF0000"/>
                </a:solidFill>
              </a:rPr>
              <a:t>post-synaptic cell</a:t>
            </a:r>
          </a:p>
          <a:p>
            <a:pPr marL="514350" indent="-514350">
              <a:buAutoNum type="alphaUcParenR"/>
            </a:pPr>
            <a:endParaRPr lang="en-US" dirty="0"/>
          </a:p>
          <a:p>
            <a:pPr marL="514350" indent="-514350">
              <a:buAutoNum type="alphaUcParenR"/>
            </a:pPr>
            <a:endParaRPr lang="en-US"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5928579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What is a main difference between a graded potential and an action potential?</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Graded potentials do not experience current leak, whereas action potentials do</a:t>
            </a:r>
          </a:p>
          <a:p>
            <a:pPr marL="514350" indent="-514350">
              <a:buAutoNum type="alphaUcParenR"/>
            </a:pPr>
            <a:r>
              <a:rPr lang="en-US" dirty="0"/>
              <a:t>Graded potentials travel a long distance, whereas action potentials travel a short distance</a:t>
            </a:r>
          </a:p>
          <a:p>
            <a:pPr marL="514350" indent="-514350">
              <a:buAutoNum type="alphaUcParenR"/>
            </a:pPr>
            <a:r>
              <a:rPr lang="en-US" dirty="0"/>
              <a:t>Graded potentials occur at the soma, whereas action potentials start at the axon hillock</a:t>
            </a:r>
          </a:p>
          <a:p>
            <a:pPr marL="514350" indent="-514350">
              <a:buAutoNum type="alphaUcParenR"/>
            </a:pPr>
            <a:r>
              <a:rPr lang="en-US" dirty="0"/>
              <a:t>The amplitude of the graded potentials is not proportional to the stimulus strength, whereas the amplitude of action potentials is proportional to the stimulus strength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8261803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What is a main difference between a graded potential and an action potential?</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Graded potentials do not experience current leak, whereas action potentials do</a:t>
            </a:r>
          </a:p>
          <a:p>
            <a:pPr marL="514350" indent="-514350">
              <a:buAutoNum type="alphaUcParenR"/>
            </a:pPr>
            <a:r>
              <a:rPr lang="en-US" dirty="0"/>
              <a:t>Graded potentials travel a long distance, whereas action potentials travel a short distance</a:t>
            </a:r>
          </a:p>
          <a:p>
            <a:pPr marL="514350" indent="-514350">
              <a:buAutoNum type="alphaUcParenR"/>
            </a:pPr>
            <a:r>
              <a:rPr lang="en-US" dirty="0">
                <a:solidFill>
                  <a:srgbClr val="FF0000"/>
                </a:solidFill>
              </a:rPr>
              <a:t>Graded potentials occur at the soma, whereas action potentials start at the axon hillock</a:t>
            </a:r>
          </a:p>
          <a:p>
            <a:pPr marL="514350" indent="-514350">
              <a:buAutoNum type="alphaUcParenR"/>
            </a:pPr>
            <a:r>
              <a:rPr lang="en-US" dirty="0"/>
              <a:t>The amplitude of the graded potentials is not proportional to the stimulus strength, whereas the amplitude of action potentials is proportional to the stimulus strength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9170375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US" sz="4800" b="1" dirty="0">
                <a:solidFill>
                  <a:srgbClr val="4F2683"/>
                </a:solidFill>
                <a:latin typeface="Calibri" panose="020F0502020204030204" pitchFamily="34" charset="0"/>
                <a:cs typeface="Calibri" panose="020F0502020204030204" pitchFamily="34" charset="0"/>
              </a:rPr>
              <a:t>Graded Potentials vs. Action Potentials</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graphicFrame>
        <p:nvGraphicFramePr>
          <p:cNvPr id="9" name="Table 8">
            <a:extLst>
              <a:ext uri="{FF2B5EF4-FFF2-40B4-BE49-F238E27FC236}">
                <a16:creationId xmlns:a16="http://schemas.microsoft.com/office/drawing/2014/main" id="{D9EE3B30-3C8B-43CB-B6C3-0A65D1A02D19}"/>
              </a:ext>
            </a:extLst>
          </p:cNvPr>
          <p:cNvGraphicFramePr>
            <a:graphicFrameLocks noGrp="1"/>
          </p:cNvGraphicFramePr>
          <p:nvPr>
            <p:extLst>
              <p:ext uri="{D42A27DB-BD31-4B8C-83A1-F6EECF244321}">
                <p14:modId xmlns:p14="http://schemas.microsoft.com/office/powerpoint/2010/main" val="2682782832"/>
              </p:ext>
            </p:extLst>
          </p:nvPr>
        </p:nvGraphicFramePr>
        <p:xfrm>
          <a:off x="2044996" y="1779279"/>
          <a:ext cx="8102008" cy="3594450"/>
        </p:xfrm>
        <a:graphic>
          <a:graphicData uri="http://schemas.openxmlformats.org/drawingml/2006/table">
            <a:tbl>
              <a:tblPr firstRow="1" bandRow="1">
                <a:tableStyleId>{5C22544A-7EE6-4342-B048-85BDC9FD1C3A}</a:tableStyleId>
              </a:tblPr>
              <a:tblGrid>
                <a:gridCol w="4040371">
                  <a:extLst>
                    <a:ext uri="{9D8B030D-6E8A-4147-A177-3AD203B41FA5}">
                      <a16:colId xmlns:a16="http://schemas.microsoft.com/office/drawing/2014/main" val="1052071911"/>
                    </a:ext>
                  </a:extLst>
                </a:gridCol>
                <a:gridCol w="4061637">
                  <a:extLst>
                    <a:ext uri="{9D8B030D-6E8A-4147-A177-3AD203B41FA5}">
                      <a16:colId xmlns:a16="http://schemas.microsoft.com/office/drawing/2014/main" val="846550391"/>
                    </a:ext>
                  </a:extLst>
                </a:gridCol>
              </a:tblGrid>
              <a:tr h="431646">
                <a:tc>
                  <a:txBody>
                    <a:bodyPr/>
                    <a:lstStyle/>
                    <a:p>
                      <a:pPr algn="ctr"/>
                      <a:r>
                        <a:rPr lang="en-US" dirty="0"/>
                        <a:t>Graded Potentials</a:t>
                      </a:r>
                    </a:p>
                  </a:txBody>
                  <a:tcPr/>
                </a:tc>
                <a:tc>
                  <a:txBody>
                    <a:bodyPr/>
                    <a:lstStyle/>
                    <a:p>
                      <a:pPr algn="ctr"/>
                      <a:r>
                        <a:rPr lang="en-US" dirty="0"/>
                        <a:t>Action Potentials</a:t>
                      </a:r>
                    </a:p>
                  </a:txBody>
                  <a:tcPr/>
                </a:tc>
                <a:extLst>
                  <a:ext uri="{0D108BD9-81ED-4DB2-BD59-A6C34878D82A}">
                    <a16:rowId xmlns:a16="http://schemas.microsoft.com/office/drawing/2014/main" val="2321542077"/>
                  </a:ext>
                </a:extLst>
              </a:tr>
              <a:tr h="431646">
                <a:tc>
                  <a:txBody>
                    <a:bodyPr/>
                    <a:lstStyle/>
                    <a:p>
                      <a:pPr algn="ctr"/>
                      <a:r>
                        <a:rPr lang="en-US" sz="1800" b="0" i="0" u="none" strike="noStrike" kern="1200" baseline="0" dirty="0">
                          <a:solidFill>
                            <a:schemeClr val="tx1"/>
                          </a:solidFill>
                          <a:latin typeface="+mn-lt"/>
                          <a:ea typeface="+mn-ea"/>
                          <a:cs typeface="+mn-cs"/>
                        </a:rPr>
                        <a:t>Occur at </a:t>
                      </a:r>
                      <a:r>
                        <a:rPr lang="en-US" sz="1800" b="0" i="0" u="none" strike="noStrike" kern="1200" baseline="0" dirty="0">
                          <a:solidFill>
                            <a:srgbClr val="FF0000"/>
                          </a:solidFill>
                          <a:latin typeface="+mn-lt"/>
                          <a:ea typeface="+mn-ea"/>
                          <a:cs typeface="+mn-cs"/>
                        </a:rPr>
                        <a:t>dendrites/somas</a:t>
                      </a:r>
                      <a:endParaRPr lang="en-US" b="0" dirty="0">
                        <a:solidFill>
                          <a:srgbClr val="FF0000"/>
                        </a:solidFill>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Occur at </a:t>
                      </a:r>
                      <a:r>
                        <a:rPr lang="en-US" sz="1800" b="0" i="0" u="none" strike="noStrike" kern="1200" baseline="0" dirty="0">
                          <a:solidFill>
                            <a:srgbClr val="FF0000"/>
                          </a:solidFill>
                          <a:latin typeface="+mn-lt"/>
                          <a:ea typeface="+mn-ea"/>
                          <a:cs typeface="+mn-cs"/>
                        </a:rPr>
                        <a:t>axon hillock</a:t>
                      </a:r>
                      <a:endParaRPr lang="en-US" b="0" dirty="0">
                        <a:solidFill>
                          <a:srgbClr val="FF0000"/>
                        </a:solidFill>
                      </a:endParaRPr>
                    </a:p>
                  </a:txBody>
                  <a:tcPr/>
                </a:tc>
                <a:extLst>
                  <a:ext uri="{0D108BD9-81ED-4DB2-BD59-A6C34878D82A}">
                    <a16:rowId xmlns:a16="http://schemas.microsoft.com/office/drawing/2014/main" val="137299579"/>
                  </a:ext>
                </a:extLst>
              </a:tr>
              <a:tr h="431646">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Caused by </a:t>
                      </a:r>
                      <a:r>
                        <a:rPr lang="en-US" sz="1800" b="0" i="0" u="none" strike="noStrike" kern="1200" baseline="0" dirty="0">
                          <a:solidFill>
                            <a:srgbClr val="FF0000"/>
                          </a:solidFill>
                          <a:latin typeface="+mn-lt"/>
                          <a:ea typeface="+mn-ea"/>
                          <a:cs typeface="+mn-cs"/>
                        </a:rPr>
                        <a:t>mechanical or chemical-gated channels	</a:t>
                      </a:r>
                    </a:p>
                    <a:p>
                      <a:pPr marL="0" marR="0" indent="0" algn="ctr" defTabSz="457200" rtl="0" eaLnBrk="1" fontAlgn="auto" latinLnBrk="0" hangingPunct="1">
                        <a:lnSpc>
                          <a:spcPct val="100000"/>
                        </a:lnSpc>
                        <a:spcBef>
                          <a:spcPts val="0"/>
                        </a:spcBef>
                        <a:spcAft>
                          <a:spcPts val="0"/>
                        </a:spcAft>
                        <a:buClrTx/>
                        <a:buSzTx/>
                        <a:buFontTx/>
                        <a:buNone/>
                        <a:tabLst/>
                        <a:defRPr/>
                      </a:pPr>
                      <a:endParaRPr lang="en-US" b="0" dirty="0">
                        <a:solidFill>
                          <a:schemeClr val="tx1"/>
                        </a:solidFill>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Caused by </a:t>
                      </a:r>
                      <a:r>
                        <a:rPr lang="en-US" sz="1800" b="0" i="0" u="none" strike="noStrike" kern="1200" baseline="0" dirty="0">
                          <a:solidFill>
                            <a:srgbClr val="FF0000"/>
                          </a:solidFill>
                          <a:latin typeface="+mn-lt"/>
                          <a:ea typeface="+mn-ea"/>
                          <a:cs typeface="+mn-cs"/>
                        </a:rPr>
                        <a:t>voltage-gated channels</a:t>
                      </a:r>
                      <a:r>
                        <a:rPr lang="en-US" sz="1800" b="0" i="0" u="none" strike="noStrike" kern="1200" baseline="0" dirty="0">
                          <a:solidFill>
                            <a:schemeClr val="tx1"/>
                          </a:solidFill>
                          <a:latin typeface="+mn-lt"/>
                          <a:ea typeface="+mn-ea"/>
                          <a:cs typeface="+mn-cs"/>
                        </a:rPr>
                        <a:t>	</a:t>
                      </a:r>
                      <a:endParaRPr lang="en-US" b="0" dirty="0">
                        <a:solidFill>
                          <a:schemeClr val="tx1"/>
                        </a:solidFill>
                      </a:endParaRPr>
                    </a:p>
                  </a:txBody>
                  <a:tcPr/>
                </a:tc>
                <a:extLst>
                  <a:ext uri="{0D108BD9-81ED-4DB2-BD59-A6C34878D82A}">
                    <a16:rowId xmlns:a16="http://schemas.microsoft.com/office/drawing/2014/main" val="3004670691"/>
                  </a:ext>
                </a:extLst>
              </a:tr>
              <a:tr h="745032">
                <a:tc>
                  <a:txBody>
                    <a:bodyPr/>
                    <a:lstStyle/>
                    <a:p>
                      <a:pPr algn="ctr"/>
                      <a:r>
                        <a:rPr lang="en-US" sz="1800" b="0" i="0" u="none" strike="noStrike" kern="1200" baseline="0" dirty="0">
                          <a:solidFill>
                            <a:schemeClr val="tx1"/>
                          </a:solidFill>
                          <a:latin typeface="+mn-lt"/>
                          <a:ea typeface="+mn-ea"/>
                          <a:cs typeface="+mn-cs"/>
                        </a:rPr>
                        <a:t>Can be a </a:t>
                      </a:r>
                      <a:r>
                        <a:rPr lang="en-US" sz="1800" b="0" i="0" u="none" strike="noStrike" kern="1200" baseline="0" dirty="0">
                          <a:solidFill>
                            <a:srgbClr val="FF0000"/>
                          </a:solidFill>
                          <a:latin typeface="+mn-lt"/>
                          <a:ea typeface="+mn-ea"/>
                          <a:cs typeface="+mn-cs"/>
                        </a:rPr>
                        <a:t>depolarization</a:t>
                      </a:r>
                      <a:r>
                        <a:rPr lang="en-US" sz="1800" b="0" i="0" u="none" strike="noStrike" kern="1200" baseline="0" dirty="0">
                          <a:solidFill>
                            <a:schemeClr val="tx1"/>
                          </a:solidFill>
                          <a:latin typeface="+mn-lt"/>
                          <a:ea typeface="+mn-ea"/>
                          <a:cs typeface="+mn-cs"/>
                        </a:rPr>
                        <a:t> or </a:t>
                      </a:r>
                      <a:r>
                        <a:rPr lang="en-US" sz="1800" b="0" i="0" u="none" strike="noStrike" kern="1200" baseline="0" dirty="0">
                          <a:solidFill>
                            <a:srgbClr val="FF0000"/>
                          </a:solidFill>
                          <a:latin typeface="+mn-lt"/>
                          <a:ea typeface="+mn-ea"/>
                          <a:cs typeface="+mn-cs"/>
                        </a:rPr>
                        <a:t>hyperpolarization</a:t>
                      </a:r>
                      <a:endParaRPr lang="en-US" b="0" dirty="0">
                        <a:solidFill>
                          <a:srgbClr val="FF0000"/>
                        </a:solidFill>
                      </a:endParaRPr>
                    </a:p>
                  </a:txBody>
                  <a:tcPr/>
                </a:tc>
                <a:tc>
                  <a:txBody>
                    <a:bodyPr/>
                    <a:lstStyle/>
                    <a:p>
                      <a:pPr algn="ctr"/>
                      <a:r>
                        <a:rPr lang="en-US" sz="1800" b="0" i="0" u="none" strike="noStrike" kern="1200" baseline="0" dirty="0">
                          <a:solidFill>
                            <a:schemeClr val="tx1"/>
                          </a:solidFill>
                          <a:latin typeface="+mn-lt"/>
                          <a:ea typeface="+mn-ea"/>
                          <a:cs typeface="+mn-cs"/>
                        </a:rPr>
                        <a:t>Always a </a:t>
                      </a:r>
                      <a:r>
                        <a:rPr lang="en-US" sz="1800" b="0" i="0" u="none" strike="noStrike" kern="1200" baseline="0" dirty="0">
                          <a:solidFill>
                            <a:srgbClr val="FF0000"/>
                          </a:solidFill>
                          <a:latin typeface="+mn-lt"/>
                          <a:ea typeface="+mn-ea"/>
                          <a:cs typeface="+mn-cs"/>
                        </a:rPr>
                        <a:t>depolarization</a:t>
                      </a:r>
                      <a:endParaRPr lang="en-US" b="0" dirty="0">
                        <a:solidFill>
                          <a:srgbClr val="FF0000"/>
                        </a:solidFill>
                      </a:endParaRPr>
                    </a:p>
                  </a:txBody>
                  <a:tcPr/>
                </a:tc>
                <a:extLst>
                  <a:ext uri="{0D108BD9-81ED-4DB2-BD59-A6C34878D82A}">
                    <a16:rowId xmlns:a16="http://schemas.microsoft.com/office/drawing/2014/main" val="651645159"/>
                  </a:ext>
                </a:extLst>
              </a:tr>
              <a:tr h="431646">
                <a:tc>
                  <a:txBody>
                    <a:bodyPr/>
                    <a:lstStyle/>
                    <a:p>
                      <a:pPr algn="ctr"/>
                      <a:r>
                        <a:rPr lang="en-US" sz="1800" b="0" i="0" u="none" strike="noStrike" kern="1200" baseline="0" dirty="0">
                          <a:solidFill>
                            <a:schemeClr val="tx1"/>
                          </a:solidFill>
                          <a:latin typeface="+mn-lt"/>
                          <a:ea typeface="+mn-ea"/>
                          <a:cs typeface="+mn-cs"/>
                        </a:rPr>
                        <a:t>Amplitude of potential is </a:t>
                      </a:r>
                      <a:r>
                        <a:rPr lang="en-US" sz="1800" b="0" i="0" u="none" strike="noStrike" kern="1200" baseline="0" dirty="0">
                          <a:solidFill>
                            <a:srgbClr val="FF0000"/>
                          </a:solidFill>
                          <a:latin typeface="+mn-lt"/>
                          <a:ea typeface="+mn-ea"/>
                          <a:cs typeface="+mn-cs"/>
                        </a:rPr>
                        <a:t>directly proportional</a:t>
                      </a:r>
                      <a:r>
                        <a:rPr lang="en-US" sz="1800" b="0" i="0" u="none" strike="noStrike" kern="1200" baseline="0" dirty="0">
                          <a:solidFill>
                            <a:schemeClr val="tx1"/>
                          </a:solidFill>
                          <a:latin typeface="+mn-lt"/>
                          <a:ea typeface="+mn-ea"/>
                          <a:cs typeface="+mn-cs"/>
                        </a:rPr>
                        <a:t> to stimulus strength</a:t>
                      </a:r>
                      <a:endParaRPr lang="en-US" b="0" dirty="0">
                        <a:solidFill>
                          <a:schemeClr val="tx1"/>
                        </a:solidFill>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rgbClr val="FF0000"/>
                          </a:solidFill>
                          <a:latin typeface="+mn-lt"/>
                          <a:ea typeface="+mn-ea"/>
                          <a:cs typeface="+mn-cs"/>
                        </a:rPr>
                        <a:t>All or nothing</a:t>
                      </a:r>
                      <a:r>
                        <a:rPr lang="en-US" sz="1800" b="0" i="0" u="none" strike="noStrike" kern="1200" baseline="0" dirty="0">
                          <a:solidFill>
                            <a:schemeClr val="tx1"/>
                          </a:solidFill>
                          <a:latin typeface="+mn-lt"/>
                          <a:ea typeface="+mn-ea"/>
                          <a:cs typeface="+mn-cs"/>
                        </a:rPr>
                        <a:t>–Amplitude of potential is </a:t>
                      </a:r>
                      <a:r>
                        <a:rPr lang="en-US" sz="1800" b="0" i="0" u="none" strike="noStrike" kern="1200" baseline="0" dirty="0">
                          <a:solidFill>
                            <a:srgbClr val="FF0000"/>
                          </a:solidFill>
                          <a:latin typeface="+mn-lt"/>
                          <a:ea typeface="+mn-ea"/>
                          <a:cs typeface="+mn-cs"/>
                        </a:rPr>
                        <a:t>constant</a:t>
                      </a:r>
                      <a:r>
                        <a:rPr lang="en-US" sz="1800" b="0" i="0" u="none" strike="noStrike" kern="1200" baseline="0" dirty="0">
                          <a:solidFill>
                            <a:schemeClr val="tx1"/>
                          </a:solidFill>
                          <a:latin typeface="+mn-lt"/>
                          <a:ea typeface="+mn-ea"/>
                          <a:cs typeface="+mn-cs"/>
                        </a:rPr>
                        <a:t> no matter the stimulus strength</a:t>
                      </a:r>
                      <a:endParaRPr lang="en-US" b="0" dirty="0">
                        <a:solidFill>
                          <a:schemeClr val="tx1"/>
                        </a:solidFill>
                      </a:endParaRPr>
                    </a:p>
                  </a:txBody>
                  <a:tcPr/>
                </a:tc>
                <a:extLst>
                  <a:ext uri="{0D108BD9-81ED-4DB2-BD59-A6C34878D82A}">
                    <a16:rowId xmlns:a16="http://schemas.microsoft.com/office/drawing/2014/main" val="864251256"/>
                  </a:ext>
                </a:extLst>
              </a:tr>
              <a:tr h="431646">
                <a:tc>
                  <a:txBody>
                    <a:bodyPr/>
                    <a:lstStyle/>
                    <a:p>
                      <a:pPr algn="ctr"/>
                      <a:r>
                        <a:rPr lang="en-US" sz="1800" b="0" i="0" u="none" strike="noStrike" kern="1200" baseline="0" dirty="0">
                          <a:solidFill>
                            <a:schemeClr val="tx1"/>
                          </a:solidFill>
                          <a:latin typeface="+mn-lt"/>
                          <a:ea typeface="+mn-ea"/>
                          <a:cs typeface="+mn-cs"/>
                        </a:rPr>
                        <a:t>Travel </a:t>
                      </a:r>
                      <a:r>
                        <a:rPr lang="en-US" sz="1800" b="0" i="0" u="none" strike="noStrike" kern="1200" baseline="0" dirty="0">
                          <a:solidFill>
                            <a:srgbClr val="FF0000"/>
                          </a:solidFill>
                          <a:latin typeface="+mn-lt"/>
                          <a:ea typeface="+mn-ea"/>
                          <a:cs typeface="+mn-cs"/>
                        </a:rPr>
                        <a:t>short</a:t>
                      </a:r>
                      <a:r>
                        <a:rPr lang="en-US" sz="1800" b="0" i="0" u="none" strike="noStrike" kern="1200" baseline="0" dirty="0">
                          <a:solidFill>
                            <a:schemeClr val="tx1"/>
                          </a:solidFill>
                          <a:latin typeface="+mn-lt"/>
                          <a:ea typeface="+mn-ea"/>
                          <a:cs typeface="+mn-cs"/>
                        </a:rPr>
                        <a:t> distances</a:t>
                      </a:r>
                      <a:endParaRPr lang="en-US" b="0" dirty="0">
                        <a:solidFill>
                          <a:schemeClr val="tx1"/>
                        </a:solidFill>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a:solidFill>
                            <a:schemeClr val="tx1"/>
                          </a:solidFill>
                          <a:latin typeface="+mn-lt"/>
                          <a:ea typeface="+mn-ea"/>
                          <a:cs typeface="+mn-cs"/>
                        </a:rPr>
                        <a:t>Travel </a:t>
                      </a:r>
                      <a:r>
                        <a:rPr lang="en-US" sz="1800" b="0" i="0" u="none" strike="noStrike" kern="1200" baseline="0" dirty="0">
                          <a:solidFill>
                            <a:srgbClr val="FF0000"/>
                          </a:solidFill>
                          <a:latin typeface="+mn-lt"/>
                          <a:ea typeface="+mn-ea"/>
                          <a:cs typeface="+mn-cs"/>
                        </a:rPr>
                        <a:t>long</a:t>
                      </a:r>
                      <a:r>
                        <a:rPr lang="en-US" sz="1800" b="0" i="0" u="none" strike="noStrike" kern="1200" baseline="0" dirty="0">
                          <a:solidFill>
                            <a:schemeClr val="tx1"/>
                          </a:solidFill>
                          <a:latin typeface="+mn-lt"/>
                          <a:ea typeface="+mn-ea"/>
                          <a:cs typeface="+mn-cs"/>
                        </a:rPr>
                        <a:t> distances</a:t>
                      </a:r>
                      <a:endParaRPr lang="en-US" b="0" dirty="0">
                        <a:solidFill>
                          <a:schemeClr val="tx1"/>
                        </a:solidFill>
                      </a:endParaRPr>
                    </a:p>
                  </a:txBody>
                  <a:tcPr/>
                </a:tc>
                <a:extLst>
                  <a:ext uri="{0D108BD9-81ED-4DB2-BD59-A6C34878D82A}">
                    <a16:rowId xmlns:a16="http://schemas.microsoft.com/office/drawing/2014/main" val="2600971618"/>
                  </a:ext>
                </a:extLst>
              </a:tr>
            </a:tbl>
          </a:graphicData>
        </a:graphic>
      </p:graphicFrame>
    </p:spTree>
    <p:extLst>
      <p:ext uri="{BB962C8B-B14F-4D97-AF65-F5344CB8AC3E}">
        <p14:creationId xmlns:p14="http://schemas.microsoft.com/office/powerpoint/2010/main" val="20640850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Depolarization is caused by the opening of ____, causing ___ to flow ___ the cell.</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t>VG Na+ channels; Na+ ions; into </a:t>
            </a:r>
          </a:p>
          <a:p>
            <a:pPr marL="514350" indent="-514350">
              <a:buAutoNum type="alphaUcParenR"/>
            </a:pPr>
            <a:r>
              <a:rPr lang="en-US" dirty="0"/>
              <a:t>VG Na+ channels; Na+ ions; out of </a:t>
            </a:r>
          </a:p>
          <a:p>
            <a:pPr marL="514350" indent="-514350">
              <a:buAutoNum type="alphaUcParenR"/>
            </a:pPr>
            <a:r>
              <a:rPr lang="en-US" dirty="0"/>
              <a:t>VG K+ channels; K+ ions, into</a:t>
            </a:r>
          </a:p>
          <a:p>
            <a:pPr marL="514350" indent="-514350">
              <a:buAutoNum type="alphaUcParenR"/>
            </a:pPr>
            <a:r>
              <a:rPr lang="en-US" dirty="0"/>
              <a:t>VG K+ channels; K+ ions, out of</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8147661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Depolarization is caused by the opening of ____, causing ___ to flow ___ the cell.</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AutoNum type="alphaUcParenR"/>
            </a:pPr>
            <a:r>
              <a:rPr lang="en-US" dirty="0">
                <a:solidFill>
                  <a:srgbClr val="FF0000"/>
                </a:solidFill>
              </a:rPr>
              <a:t>VG Na+ channels; Na+ ions; into </a:t>
            </a:r>
          </a:p>
          <a:p>
            <a:pPr marL="514350" indent="-514350">
              <a:buAutoNum type="alphaUcParenR"/>
            </a:pPr>
            <a:r>
              <a:rPr lang="en-US" dirty="0"/>
              <a:t>VG Na+ channels; Na+ ions; out of </a:t>
            </a:r>
          </a:p>
          <a:p>
            <a:pPr marL="514350" indent="-514350">
              <a:buAutoNum type="alphaUcParenR"/>
            </a:pPr>
            <a:r>
              <a:rPr lang="en-US" dirty="0"/>
              <a:t>VG K+ channels; K+ ions, into</a:t>
            </a:r>
          </a:p>
          <a:p>
            <a:pPr marL="514350" indent="-514350">
              <a:buAutoNum type="alphaUcParenR"/>
            </a:pPr>
            <a:r>
              <a:rPr lang="en-US" dirty="0"/>
              <a:t>VG K+ channels; K+ ions, out of</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41389198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3600" b="1" dirty="0">
                <a:solidFill>
                  <a:srgbClr val="4F2683"/>
                </a:solidFill>
                <a:latin typeface="Calibri" panose="020F0502020204030204" pitchFamily="34" charset="0"/>
                <a:cs typeface="Calibri" panose="020F0502020204030204" pitchFamily="34" charset="0"/>
              </a:rPr>
              <a:t>The Action Potential</a:t>
            </a:r>
            <a:endParaRPr lang="en-CA" sz="3200"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Content Placeholder 3">
            <a:extLst>
              <a:ext uri="{FF2B5EF4-FFF2-40B4-BE49-F238E27FC236}">
                <a16:creationId xmlns:a16="http://schemas.microsoft.com/office/drawing/2014/main" id="{28A23E1D-13D6-4164-83FE-60E76FCDC97B}"/>
              </a:ext>
            </a:extLst>
          </p:cNvPr>
          <p:cNvPicPr>
            <a:picLocks noGrp="1" noChangeAspect="1"/>
          </p:cNvPicPr>
          <p:nvPr>
            <p:ph idx="1"/>
          </p:nvPr>
        </p:nvPicPr>
        <p:blipFill>
          <a:blip r:embed="rId3"/>
          <a:stretch>
            <a:fillRect/>
          </a:stretch>
        </p:blipFill>
        <p:spPr>
          <a:xfrm>
            <a:off x="1955690" y="1204644"/>
            <a:ext cx="7613963" cy="4811143"/>
          </a:xfrm>
        </p:spPr>
      </p:pic>
      <p:sp>
        <p:nvSpPr>
          <p:cNvPr id="9" name="TextBox 8">
            <a:extLst>
              <a:ext uri="{FF2B5EF4-FFF2-40B4-BE49-F238E27FC236}">
                <a16:creationId xmlns:a16="http://schemas.microsoft.com/office/drawing/2014/main" id="{0F0325DE-5CA1-4001-BE0A-98412BF53C73}"/>
              </a:ext>
            </a:extLst>
          </p:cNvPr>
          <p:cNvSpPr txBox="1"/>
          <p:nvPr/>
        </p:nvSpPr>
        <p:spPr>
          <a:xfrm>
            <a:off x="2892407" y="1294767"/>
            <a:ext cx="2222204" cy="2308324"/>
          </a:xfrm>
          <a:prstGeom prst="rect">
            <a:avLst/>
          </a:prstGeom>
          <a:solidFill>
            <a:schemeClr val="bg1"/>
          </a:solidFill>
          <a:ln w="25400">
            <a:solidFill>
              <a:srgbClr val="FF0000"/>
            </a:solidFill>
          </a:ln>
        </p:spPr>
        <p:txBody>
          <a:bodyPr wrap="square" rtlCol="0">
            <a:spAutoFit/>
          </a:bodyPr>
          <a:lstStyle/>
          <a:p>
            <a:r>
              <a:rPr lang="en-US" b="1" dirty="0"/>
              <a:t>Depolarization</a:t>
            </a:r>
          </a:p>
          <a:p>
            <a:pPr marL="285750" indent="-285750">
              <a:buFontTx/>
              <a:buChar char="-"/>
            </a:pPr>
            <a:r>
              <a:rPr lang="en-US" dirty="0"/>
              <a:t>Potential becomes more +</a:t>
            </a:r>
            <a:r>
              <a:rPr lang="en-US" dirty="0" err="1"/>
              <a:t>ve</a:t>
            </a:r>
            <a:endParaRPr lang="en-US" dirty="0"/>
          </a:p>
          <a:p>
            <a:pPr marL="285750" indent="-285750">
              <a:buFontTx/>
              <a:buChar char="-"/>
            </a:pPr>
            <a:r>
              <a:rPr lang="en-US" dirty="0"/>
              <a:t>VG Na</a:t>
            </a:r>
            <a:r>
              <a:rPr lang="en-US" baseline="30000" dirty="0"/>
              <a:t>+</a:t>
            </a:r>
            <a:r>
              <a:rPr lang="en-US" dirty="0"/>
              <a:t> C open (fast)</a:t>
            </a:r>
          </a:p>
          <a:p>
            <a:pPr marL="285750" indent="-285750">
              <a:buFontTx/>
              <a:buChar char="-"/>
            </a:pPr>
            <a:r>
              <a:rPr lang="en-US" dirty="0"/>
              <a:t>Na</a:t>
            </a:r>
            <a:r>
              <a:rPr lang="en-US" baseline="30000" dirty="0"/>
              <a:t>+  </a:t>
            </a:r>
            <a:r>
              <a:rPr lang="en-US" dirty="0"/>
              <a:t>flows into cell</a:t>
            </a:r>
          </a:p>
          <a:p>
            <a:pPr marL="285750" indent="-285750">
              <a:buFontTx/>
              <a:buChar char="-"/>
            </a:pPr>
            <a:r>
              <a:rPr lang="en-US" dirty="0"/>
              <a:t>VG K</a:t>
            </a:r>
            <a:r>
              <a:rPr lang="en-US" baseline="30000" dirty="0"/>
              <a:t>+</a:t>
            </a:r>
            <a:r>
              <a:rPr lang="en-US" dirty="0"/>
              <a:t> C start to open (slow)</a:t>
            </a:r>
          </a:p>
        </p:txBody>
      </p:sp>
      <p:sp>
        <p:nvSpPr>
          <p:cNvPr id="10" name="TextBox 9">
            <a:extLst>
              <a:ext uri="{FF2B5EF4-FFF2-40B4-BE49-F238E27FC236}">
                <a16:creationId xmlns:a16="http://schemas.microsoft.com/office/drawing/2014/main" id="{DC9B6140-74C5-4D59-9331-3F3977B53BE6}"/>
              </a:ext>
            </a:extLst>
          </p:cNvPr>
          <p:cNvSpPr txBox="1"/>
          <p:nvPr/>
        </p:nvSpPr>
        <p:spPr>
          <a:xfrm>
            <a:off x="2892407" y="3687702"/>
            <a:ext cx="2115879" cy="1200329"/>
          </a:xfrm>
          <a:prstGeom prst="rect">
            <a:avLst/>
          </a:prstGeom>
          <a:solidFill>
            <a:schemeClr val="bg1"/>
          </a:solidFill>
          <a:ln w="25400">
            <a:solidFill>
              <a:srgbClr val="FF0000"/>
            </a:solidFill>
          </a:ln>
        </p:spPr>
        <p:txBody>
          <a:bodyPr wrap="square" rtlCol="0">
            <a:spAutoFit/>
          </a:bodyPr>
          <a:lstStyle/>
          <a:p>
            <a:r>
              <a:rPr lang="en-US" b="1" dirty="0"/>
              <a:t>RMP</a:t>
            </a:r>
          </a:p>
          <a:p>
            <a:pPr marL="285750" indent="-285750">
              <a:buFontTx/>
              <a:buChar char="-"/>
            </a:pPr>
            <a:r>
              <a:rPr lang="en-US" dirty="0"/>
              <a:t>VG Na</a:t>
            </a:r>
            <a:r>
              <a:rPr lang="en-US" baseline="30000" dirty="0"/>
              <a:t>+</a:t>
            </a:r>
            <a:r>
              <a:rPr lang="en-US" dirty="0"/>
              <a:t> C close</a:t>
            </a:r>
          </a:p>
          <a:p>
            <a:pPr marL="285750" indent="-285750">
              <a:buFontTx/>
              <a:buChar char="-"/>
            </a:pPr>
            <a:r>
              <a:rPr lang="en-US" dirty="0"/>
              <a:t>VG K</a:t>
            </a:r>
            <a:r>
              <a:rPr lang="en-US" baseline="30000" dirty="0"/>
              <a:t>+</a:t>
            </a:r>
            <a:r>
              <a:rPr lang="en-US" dirty="0"/>
              <a:t> C fully closed</a:t>
            </a:r>
          </a:p>
        </p:txBody>
      </p:sp>
      <p:sp>
        <p:nvSpPr>
          <p:cNvPr id="11" name="TextBox 10">
            <a:extLst>
              <a:ext uri="{FF2B5EF4-FFF2-40B4-BE49-F238E27FC236}">
                <a16:creationId xmlns:a16="http://schemas.microsoft.com/office/drawing/2014/main" id="{149EC073-79DC-4A36-9CAC-4E81BB1AB484}"/>
              </a:ext>
            </a:extLst>
          </p:cNvPr>
          <p:cNvSpPr txBox="1"/>
          <p:nvPr/>
        </p:nvSpPr>
        <p:spPr>
          <a:xfrm>
            <a:off x="6231029" y="1299866"/>
            <a:ext cx="3572539" cy="1477328"/>
          </a:xfrm>
          <a:prstGeom prst="rect">
            <a:avLst/>
          </a:prstGeom>
          <a:solidFill>
            <a:schemeClr val="bg1"/>
          </a:solidFill>
          <a:ln w="25400">
            <a:solidFill>
              <a:srgbClr val="FF0000"/>
            </a:solidFill>
          </a:ln>
        </p:spPr>
        <p:txBody>
          <a:bodyPr wrap="square" rtlCol="0">
            <a:spAutoFit/>
          </a:bodyPr>
          <a:lstStyle/>
          <a:p>
            <a:r>
              <a:rPr lang="en-US" b="1" dirty="0"/>
              <a:t>Repolarization</a:t>
            </a:r>
          </a:p>
          <a:p>
            <a:pPr marL="285750" indent="-285750">
              <a:buFontTx/>
              <a:buChar char="-"/>
            </a:pPr>
            <a:r>
              <a:rPr lang="en-US" dirty="0"/>
              <a:t>Potential returns to RMP</a:t>
            </a:r>
          </a:p>
          <a:p>
            <a:pPr marL="285750" indent="-285750">
              <a:buFontTx/>
              <a:buChar char="-"/>
            </a:pPr>
            <a:r>
              <a:rPr lang="en-US" dirty="0"/>
              <a:t>VG Na</a:t>
            </a:r>
            <a:r>
              <a:rPr lang="en-US" baseline="30000" dirty="0"/>
              <a:t>+</a:t>
            </a:r>
            <a:r>
              <a:rPr lang="en-US" dirty="0"/>
              <a:t> C inactive</a:t>
            </a:r>
          </a:p>
          <a:p>
            <a:pPr marL="285750" indent="-285750">
              <a:buFontTx/>
              <a:buChar char="-"/>
            </a:pPr>
            <a:r>
              <a:rPr lang="en-US" dirty="0"/>
              <a:t>VG K</a:t>
            </a:r>
            <a:r>
              <a:rPr lang="en-US" baseline="30000" dirty="0"/>
              <a:t>+</a:t>
            </a:r>
            <a:r>
              <a:rPr lang="en-US" dirty="0"/>
              <a:t> C fully open</a:t>
            </a:r>
          </a:p>
          <a:p>
            <a:pPr marL="285750" indent="-285750">
              <a:buFontTx/>
              <a:buChar char="-"/>
            </a:pPr>
            <a:r>
              <a:rPr lang="en-US" dirty="0"/>
              <a:t>K</a:t>
            </a:r>
            <a:r>
              <a:rPr lang="en-US" baseline="30000" dirty="0"/>
              <a:t>+  </a:t>
            </a:r>
            <a:r>
              <a:rPr lang="en-US" dirty="0"/>
              <a:t>flows out of cell</a:t>
            </a:r>
          </a:p>
        </p:txBody>
      </p:sp>
      <p:sp>
        <p:nvSpPr>
          <p:cNvPr id="12" name="TextBox 11">
            <a:extLst>
              <a:ext uri="{FF2B5EF4-FFF2-40B4-BE49-F238E27FC236}">
                <a16:creationId xmlns:a16="http://schemas.microsoft.com/office/drawing/2014/main" id="{6F9C4100-FEE0-4EAC-9762-6FB3877277E4}"/>
              </a:ext>
            </a:extLst>
          </p:cNvPr>
          <p:cNvSpPr txBox="1"/>
          <p:nvPr/>
        </p:nvSpPr>
        <p:spPr>
          <a:xfrm>
            <a:off x="6284193" y="3249168"/>
            <a:ext cx="3572539" cy="1477328"/>
          </a:xfrm>
          <a:prstGeom prst="rect">
            <a:avLst/>
          </a:prstGeom>
          <a:solidFill>
            <a:schemeClr val="bg1"/>
          </a:solidFill>
          <a:ln w="25400">
            <a:solidFill>
              <a:srgbClr val="FF0000"/>
            </a:solidFill>
          </a:ln>
        </p:spPr>
        <p:txBody>
          <a:bodyPr wrap="square" rtlCol="0">
            <a:spAutoFit/>
          </a:bodyPr>
          <a:lstStyle/>
          <a:p>
            <a:r>
              <a:rPr lang="en-US" b="1" dirty="0"/>
              <a:t>Hyperpolarization</a:t>
            </a:r>
          </a:p>
          <a:p>
            <a:pPr marL="285750" indent="-285750">
              <a:buFontTx/>
              <a:buChar char="-"/>
            </a:pPr>
            <a:r>
              <a:rPr lang="en-US" dirty="0"/>
              <a:t>Potential becomes more –</a:t>
            </a:r>
            <a:r>
              <a:rPr lang="en-US" dirty="0" err="1"/>
              <a:t>ve</a:t>
            </a:r>
            <a:r>
              <a:rPr lang="en-US" dirty="0"/>
              <a:t> than RMP</a:t>
            </a:r>
          </a:p>
          <a:p>
            <a:pPr marL="285750" indent="-285750">
              <a:buFontTx/>
              <a:buChar char="-"/>
            </a:pPr>
            <a:r>
              <a:rPr lang="en-US" dirty="0"/>
              <a:t>VG Na</a:t>
            </a:r>
            <a:r>
              <a:rPr lang="en-US" baseline="30000" dirty="0"/>
              <a:t>+</a:t>
            </a:r>
            <a:r>
              <a:rPr lang="en-US" dirty="0"/>
              <a:t> C close</a:t>
            </a:r>
          </a:p>
          <a:p>
            <a:pPr marL="285750" indent="-285750">
              <a:buFontTx/>
              <a:buChar char="-"/>
            </a:pPr>
            <a:r>
              <a:rPr lang="en-US" dirty="0"/>
              <a:t>VG K</a:t>
            </a:r>
            <a:r>
              <a:rPr lang="en-US" baseline="30000" dirty="0"/>
              <a:t>+</a:t>
            </a:r>
            <a:r>
              <a:rPr lang="en-US" dirty="0"/>
              <a:t> C start to close (slow)</a:t>
            </a:r>
          </a:p>
        </p:txBody>
      </p:sp>
      <p:sp>
        <p:nvSpPr>
          <p:cNvPr id="13" name="Arrow: Down 12">
            <a:extLst>
              <a:ext uri="{FF2B5EF4-FFF2-40B4-BE49-F238E27FC236}">
                <a16:creationId xmlns:a16="http://schemas.microsoft.com/office/drawing/2014/main" id="{C32DA90C-DE95-4C21-8744-FA22313C9668}"/>
              </a:ext>
            </a:extLst>
          </p:cNvPr>
          <p:cNvSpPr/>
          <p:nvPr/>
        </p:nvSpPr>
        <p:spPr>
          <a:xfrm rot="5400000">
            <a:off x="8693572" y="1548482"/>
            <a:ext cx="318977" cy="1029147"/>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2718E24-D950-490A-BCEB-AA9C1B4521E9}"/>
              </a:ext>
            </a:extLst>
          </p:cNvPr>
          <p:cNvSpPr txBox="1"/>
          <p:nvPr/>
        </p:nvSpPr>
        <p:spPr>
          <a:xfrm>
            <a:off x="9367634" y="1601390"/>
            <a:ext cx="1233377" cy="923330"/>
          </a:xfrm>
          <a:prstGeom prst="rect">
            <a:avLst/>
          </a:prstGeom>
          <a:solidFill>
            <a:schemeClr val="bg1"/>
          </a:solidFill>
          <a:ln w="25400">
            <a:solidFill>
              <a:srgbClr val="FF0000"/>
            </a:solidFill>
          </a:ln>
        </p:spPr>
        <p:txBody>
          <a:bodyPr wrap="square" rtlCol="0">
            <a:spAutoFit/>
          </a:bodyPr>
          <a:lstStyle/>
          <a:p>
            <a:pPr algn="ctr"/>
            <a:r>
              <a:rPr lang="en-US" b="1" dirty="0">
                <a:solidFill>
                  <a:srgbClr val="4F2683"/>
                </a:solidFill>
              </a:rPr>
              <a:t>Absolute Refractory Period</a:t>
            </a:r>
          </a:p>
        </p:txBody>
      </p:sp>
    </p:spTree>
    <p:extLst>
      <p:ext uri="{BB962C8B-B14F-4D97-AF65-F5344CB8AC3E}">
        <p14:creationId xmlns:p14="http://schemas.microsoft.com/office/powerpoint/2010/main" val="2802646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US" sz="4400" b="1" dirty="0">
                <a:solidFill>
                  <a:srgbClr val="4F2683"/>
                </a:solidFill>
                <a:latin typeface="+mn-lt"/>
              </a:rPr>
              <a:t>Propagation of The Action Potential</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b="1" dirty="0">
                <a:solidFill>
                  <a:schemeClr val="bg1">
                    <a:lumMod val="50000"/>
                  </a:schemeClr>
                </a:solidFill>
              </a:rPr>
              <a:t>Chapter 1: Dr. Woods</a:t>
            </a:r>
          </a:p>
          <a:p>
            <a:r>
              <a:rPr lang="en-US" sz="2800" b="1" dirty="0">
                <a:solidFill>
                  <a:schemeClr val="bg1">
                    <a:lumMod val="50000"/>
                  </a:schemeClr>
                </a:solidFill>
              </a:rPr>
              <a:t>pp. </a:t>
            </a:r>
          </a:p>
        </p:txBody>
      </p:sp>
    </p:spTree>
    <p:extLst>
      <p:ext uri="{BB962C8B-B14F-4D97-AF65-F5344CB8AC3E}">
        <p14:creationId xmlns:p14="http://schemas.microsoft.com/office/powerpoint/2010/main" val="8829715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Today</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CA" sz="3200" dirty="0"/>
              <a:t>Learning </a:t>
            </a:r>
            <a:r>
              <a:rPr lang="en-CA" sz="3200" dirty="0" err="1"/>
              <a:t>Catalytics</a:t>
            </a:r>
            <a:r>
              <a:rPr lang="en-CA" sz="3200" dirty="0"/>
              <a:t> Quiz</a:t>
            </a:r>
          </a:p>
          <a:p>
            <a:r>
              <a:rPr lang="en-CA" sz="3200" dirty="0"/>
              <a:t>Group work</a:t>
            </a:r>
          </a:p>
          <a:p>
            <a:r>
              <a:rPr lang="en-CA" sz="3200" dirty="0"/>
              <a:t>Osmolarity and tonicity</a:t>
            </a:r>
          </a:p>
          <a:p>
            <a:r>
              <a:rPr lang="en-CA" sz="3200" dirty="0"/>
              <a:t>Action potential</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8548722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Propagation of the AP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Content Placeholder 3">
            <a:extLst>
              <a:ext uri="{FF2B5EF4-FFF2-40B4-BE49-F238E27FC236}">
                <a16:creationId xmlns:a16="http://schemas.microsoft.com/office/drawing/2014/main" id="{AD560F13-1382-4131-B1BC-8F01A3007467}"/>
              </a:ext>
            </a:extLst>
          </p:cNvPr>
          <p:cNvPicPr>
            <a:picLocks noGrp="1" noChangeAspect="1"/>
          </p:cNvPicPr>
          <p:nvPr>
            <p:ph idx="1"/>
          </p:nvPr>
        </p:nvPicPr>
        <p:blipFill>
          <a:blip r:embed="rId3"/>
          <a:stretch>
            <a:fillRect/>
          </a:stretch>
        </p:blipFill>
        <p:spPr>
          <a:xfrm>
            <a:off x="4483231" y="1297577"/>
            <a:ext cx="5696115" cy="4265341"/>
          </a:xfrm>
          <a:prstGeom prst="rect">
            <a:avLst/>
          </a:prstGeom>
        </p:spPr>
      </p:pic>
      <p:sp>
        <p:nvSpPr>
          <p:cNvPr id="9" name="TextBox 8">
            <a:extLst>
              <a:ext uri="{FF2B5EF4-FFF2-40B4-BE49-F238E27FC236}">
                <a16:creationId xmlns:a16="http://schemas.microsoft.com/office/drawing/2014/main" id="{76AAFDA5-28D9-4CCF-8E3B-3674393F51E3}"/>
              </a:ext>
            </a:extLst>
          </p:cNvPr>
          <p:cNvSpPr txBox="1"/>
          <p:nvPr/>
        </p:nvSpPr>
        <p:spPr>
          <a:xfrm>
            <a:off x="1276142" y="1168090"/>
            <a:ext cx="3207089" cy="4524315"/>
          </a:xfrm>
          <a:prstGeom prst="rect">
            <a:avLst/>
          </a:prstGeom>
          <a:noFill/>
        </p:spPr>
        <p:txBody>
          <a:bodyPr wrap="square" rtlCol="0">
            <a:spAutoFit/>
          </a:bodyPr>
          <a:lstStyle/>
          <a:p>
            <a:pPr marL="285750" indent="-285750">
              <a:buFont typeface="Arial" panose="020B0604020202020204" pitchFamily="34" charset="0"/>
              <a:buChar char="•"/>
            </a:pPr>
            <a:r>
              <a:rPr lang="en-US" dirty="0"/>
              <a:t>Myelin prevents ion/current leakage and allows for rapid saltatory conduction</a:t>
            </a:r>
          </a:p>
          <a:p>
            <a:endParaRPr lang="en-US" dirty="0"/>
          </a:p>
          <a:p>
            <a:pPr marL="285750" indent="-285750">
              <a:buFont typeface="Arial" panose="020B0604020202020204" pitchFamily="34" charset="0"/>
              <a:buChar char="•"/>
            </a:pPr>
            <a:r>
              <a:rPr lang="en-US" dirty="0"/>
              <a:t>Ion channels are concentrated at Nodes of Ranvier</a:t>
            </a:r>
          </a:p>
          <a:p>
            <a:endParaRPr lang="en-US" dirty="0"/>
          </a:p>
          <a:p>
            <a:pPr marL="285750" indent="-285750">
              <a:buFont typeface="Arial" panose="020B0604020202020204" pitchFamily="34" charset="0"/>
              <a:buChar char="•"/>
            </a:pPr>
            <a:r>
              <a:rPr lang="en-US" dirty="0"/>
              <a:t>The Na</a:t>
            </a:r>
            <a:r>
              <a:rPr lang="en-US" baseline="30000" dirty="0"/>
              <a:t>+</a:t>
            </a:r>
            <a:r>
              <a:rPr lang="en-US" dirty="0"/>
              <a:t> ions flow down the axon (like charges repels and opposites charges attract)</a:t>
            </a:r>
          </a:p>
          <a:p>
            <a:endParaRPr lang="en-US" dirty="0"/>
          </a:p>
          <a:p>
            <a:pPr marL="285750" indent="-285750">
              <a:buFont typeface="Arial" panose="020B0604020202020204" pitchFamily="34" charset="0"/>
              <a:buChar char="•"/>
            </a:pPr>
            <a:r>
              <a:rPr lang="en-US" dirty="0"/>
              <a:t>This brings the next segment of the axon to threshold and an AP is fired </a:t>
            </a:r>
          </a:p>
          <a:p>
            <a:endParaRPr lang="en-US" dirty="0"/>
          </a:p>
        </p:txBody>
      </p:sp>
    </p:spTree>
    <p:extLst>
      <p:ext uri="{BB962C8B-B14F-4D97-AF65-F5344CB8AC3E}">
        <p14:creationId xmlns:p14="http://schemas.microsoft.com/office/powerpoint/2010/main" val="616902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Propagation of the AP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Content Placeholder 3">
            <a:extLst>
              <a:ext uri="{FF2B5EF4-FFF2-40B4-BE49-F238E27FC236}">
                <a16:creationId xmlns:a16="http://schemas.microsoft.com/office/drawing/2014/main" id="{0ED7D8C5-20CC-4541-B5CA-37D07A709E8E}"/>
              </a:ext>
            </a:extLst>
          </p:cNvPr>
          <p:cNvPicPr>
            <a:picLocks noGrp="1" noChangeAspect="1"/>
          </p:cNvPicPr>
          <p:nvPr>
            <p:ph idx="1"/>
          </p:nvPr>
        </p:nvPicPr>
        <p:blipFill>
          <a:blip r:embed="rId3"/>
          <a:stretch>
            <a:fillRect/>
          </a:stretch>
        </p:blipFill>
        <p:spPr>
          <a:xfrm>
            <a:off x="4432990" y="1297577"/>
            <a:ext cx="5696115" cy="4265341"/>
          </a:xfrm>
          <a:prstGeom prst="rect">
            <a:avLst/>
          </a:prstGeom>
        </p:spPr>
      </p:pic>
      <p:sp>
        <p:nvSpPr>
          <p:cNvPr id="9" name="TextBox 8">
            <a:extLst>
              <a:ext uri="{FF2B5EF4-FFF2-40B4-BE49-F238E27FC236}">
                <a16:creationId xmlns:a16="http://schemas.microsoft.com/office/drawing/2014/main" id="{46981679-F266-4DA3-A20F-FDD1DD4C1F3C}"/>
              </a:ext>
            </a:extLst>
          </p:cNvPr>
          <p:cNvSpPr txBox="1"/>
          <p:nvPr/>
        </p:nvSpPr>
        <p:spPr>
          <a:xfrm>
            <a:off x="1442306" y="1080743"/>
            <a:ext cx="2834568" cy="1477328"/>
          </a:xfrm>
          <a:prstGeom prst="rect">
            <a:avLst/>
          </a:prstGeom>
          <a:noFill/>
          <a:ln w="25400">
            <a:solidFill>
              <a:schemeClr val="accent1"/>
            </a:solidFill>
          </a:ln>
        </p:spPr>
        <p:txBody>
          <a:bodyPr wrap="square" rtlCol="0">
            <a:spAutoFit/>
          </a:bodyPr>
          <a:lstStyle/>
          <a:p>
            <a:r>
              <a:rPr lang="en-US" dirty="0"/>
              <a:t>Initial stimulus @ soma</a:t>
            </a:r>
          </a:p>
          <a:p>
            <a:r>
              <a:rPr lang="en-US" dirty="0"/>
              <a:t>Threshold is met @ axon hillock and AP is fired </a:t>
            </a:r>
          </a:p>
          <a:p>
            <a:r>
              <a:rPr lang="en-US" dirty="0"/>
              <a:t>Depolarization (Na</a:t>
            </a:r>
            <a:r>
              <a:rPr lang="en-US" baseline="30000" dirty="0"/>
              <a:t>+</a:t>
            </a:r>
            <a:r>
              <a:rPr lang="en-US" dirty="0"/>
              <a:t> flows into the cell)</a:t>
            </a:r>
          </a:p>
        </p:txBody>
      </p:sp>
      <p:sp>
        <p:nvSpPr>
          <p:cNvPr id="10" name="TextBox 9">
            <a:extLst>
              <a:ext uri="{FF2B5EF4-FFF2-40B4-BE49-F238E27FC236}">
                <a16:creationId xmlns:a16="http://schemas.microsoft.com/office/drawing/2014/main" id="{812BC9D8-5868-4250-8A9B-D515AD129496}"/>
              </a:ext>
            </a:extLst>
          </p:cNvPr>
          <p:cNvSpPr txBox="1"/>
          <p:nvPr/>
        </p:nvSpPr>
        <p:spPr>
          <a:xfrm>
            <a:off x="1442306" y="2673487"/>
            <a:ext cx="2834568" cy="369332"/>
          </a:xfrm>
          <a:prstGeom prst="rect">
            <a:avLst/>
          </a:prstGeom>
          <a:noFill/>
          <a:ln w="25400">
            <a:solidFill>
              <a:schemeClr val="tx1"/>
            </a:solidFill>
          </a:ln>
        </p:spPr>
        <p:txBody>
          <a:bodyPr wrap="square" rtlCol="0">
            <a:spAutoFit/>
          </a:bodyPr>
          <a:lstStyle/>
          <a:p>
            <a:r>
              <a:rPr lang="en-US" dirty="0"/>
              <a:t>Na</a:t>
            </a:r>
            <a:r>
              <a:rPr lang="en-US" baseline="30000" dirty="0"/>
              <a:t>+ </a:t>
            </a:r>
            <a:r>
              <a:rPr lang="en-US" dirty="0"/>
              <a:t>flows along the axon</a:t>
            </a:r>
          </a:p>
        </p:txBody>
      </p:sp>
      <p:sp>
        <p:nvSpPr>
          <p:cNvPr id="11" name="TextBox 10">
            <a:extLst>
              <a:ext uri="{FF2B5EF4-FFF2-40B4-BE49-F238E27FC236}">
                <a16:creationId xmlns:a16="http://schemas.microsoft.com/office/drawing/2014/main" id="{E94CF415-3286-4CE9-AAFC-8F16BEF3C966}"/>
              </a:ext>
            </a:extLst>
          </p:cNvPr>
          <p:cNvSpPr txBox="1"/>
          <p:nvPr/>
        </p:nvSpPr>
        <p:spPr>
          <a:xfrm>
            <a:off x="1439437" y="3158236"/>
            <a:ext cx="2837437" cy="1754326"/>
          </a:xfrm>
          <a:prstGeom prst="rect">
            <a:avLst/>
          </a:prstGeom>
          <a:noFill/>
          <a:ln w="25400">
            <a:solidFill>
              <a:srgbClr val="FFC000"/>
            </a:solidFill>
          </a:ln>
        </p:spPr>
        <p:txBody>
          <a:bodyPr wrap="square" rtlCol="0">
            <a:spAutoFit/>
          </a:bodyPr>
          <a:lstStyle/>
          <a:p>
            <a:r>
              <a:rPr lang="en-US" dirty="0"/>
              <a:t>That Na</a:t>
            </a:r>
            <a:r>
              <a:rPr lang="en-US" baseline="30000" dirty="0"/>
              <a:t>+</a:t>
            </a:r>
            <a:r>
              <a:rPr lang="en-US" dirty="0"/>
              <a:t> brings the next segment to threshold and AP is fired</a:t>
            </a:r>
          </a:p>
          <a:p>
            <a:r>
              <a:rPr lang="en-US" dirty="0"/>
              <a:t>Depolarization of next segment</a:t>
            </a:r>
          </a:p>
          <a:p>
            <a:r>
              <a:rPr lang="en-US" dirty="0"/>
              <a:t>(Na</a:t>
            </a:r>
            <a:r>
              <a:rPr lang="en-US" baseline="30000" dirty="0"/>
              <a:t>+ </a:t>
            </a:r>
            <a:r>
              <a:rPr lang="en-US" dirty="0"/>
              <a:t>flows into the cell)</a:t>
            </a:r>
          </a:p>
        </p:txBody>
      </p:sp>
      <p:sp>
        <p:nvSpPr>
          <p:cNvPr id="12" name="TextBox 11">
            <a:extLst>
              <a:ext uri="{FF2B5EF4-FFF2-40B4-BE49-F238E27FC236}">
                <a16:creationId xmlns:a16="http://schemas.microsoft.com/office/drawing/2014/main" id="{A589E253-76CD-42C7-AF47-CCA73F0D418E}"/>
              </a:ext>
            </a:extLst>
          </p:cNvPr>
          <p:cNvSpPr txBox="1"/>
          <p:nvPr/>
        </p:nvSpPr>
        <p:spPr>
          <a:xfrm>
            <a:off x="1442306" y="5101253"/>
            <a:ext cx="2837437" cy="923330"/>
          </a:xfrm>
          <a:prstGeom prst="rect">
            <a:avLst/>
          </a:prstGeom>
          <a:noFill/>
          <a:ln w="25400">
            <a:solidFill>
              <a:srgbClr val="FF0000"/>
            </a:solidFill>
          </a:ln>
        </p:spPr>
        <p:txBody>
          <a:bodyPr wrap="square" rtlCol="0">
            <a:spAutoFit/>
          </a:bodyPr>
          <a:lstStyle/>
          <a:p>
            <a:r>
              <a:rPr lang="en-US" dirty="0"/>
              <a:t>Repolarization of initial segment</a:t>
            </a:r>
          </a:p>
          <a:p>
            <a:r>
              <a:rPr lang="en-US" dirty="0"/>
              <a:t>(K</a:t>
            </a:r>
            <a:r>
              <a:rPr lang="en-US" baseline="30000" dirty="0"/>
              <a:t>+</a:t>
            </a:r>
            <a:r>
              <a:rPr lang="en-US" dirty="0"/>
              <a:t> flows out of the cell)</a:t>
            </a:r>
          </a:p>
        </p:txBody>
      </p:sp>
      <p:sp>
        <p:nvSpPr>
          <p:cNvPr id="13" name="Rectangle 12">
            <a:extLst>
              <a:ext uri="{FF2B5EF4-FFF2-40B4-BE49-F238E27FC236}">
                <a16:creationId xmlns:a16="http://schemas.microsoft.com/office/drawing/2014/main" id="{FDBFAE90-4731-443F-AE67-81607FEDBC55}"/>
              </a:ext>
            </a:extLst>
          </p:cNvPr>
          <p:cNvSpPr/>
          <p:nvPr/>
        </p:nvSpPr>
        <p:spPr>
          <a:xfrm>
            <a:off x="5111057" y="1492723"/>
            <a:ext cx="646771" cy="1180764"/>
          </a:xfrm>
          <a:prstGeom prst="rect">
            <a:avLst/>
          </a:prstGeom>
          <a:noFill/>
          <a:ln w="41275"/>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60F4E68-4700-4508-B65C-ACD86FEF7F2E}"/>
              </a:ext>
            </a:extLst>
          </p:cNvPr>
          <p:cNvSpPr/>
          <p:nvPr/>
        </p:nvSpPr>
        <p:spPr>
          <a:xfrm>
            <a:off x="5122208" y="2884765"/>
            <a:ext cx="646771" cy="1180764"/>
          </a:xfrm>
          <a:prstGeom prst="rect">
            <a:avLst/>
          </a:prstGeom>
          <a:noFill/>
          <a:ln w="412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6495FF1-2EBE-407E-A764-8FDBE71255FD}"/>
              </a:ext>
            </a:extLst>
          </p:cNvPr>
          <p:cNvSpPr/>
          <p:nvPr/>
        </p:nvSpPr>
        <p:spPr>
          <a:xfrm>
            <a:off x="7103408" y="2884765"/>
            <a:ext cx="646771" cy="1180764"/>
          </a:xfrm>
          <a:prstGeom prst="rect">
            <a:avLst/>
          </a:prstGeom>
          <a:noFill/>
          <a:ln w="41275">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08506F9-57AD-498B-9EA8-50A421079CEA}"/>
              </a:ext>
            </a:extLst>
          </p:cNvPr>
          <p:cNvSpPr/>
          <p:nvPr/>
        </p:nvSpPr>
        <p:spPr>
          <a:xfrm rot="5400000">
            <a:off x="6075043" y="1492723"/>
            <a:ext cx="646771" cy="1180764"/>
          </a:xfrm>
          <a:prstGeom prst="rect">
            <a:avLst/>
          </a:prstGeom>
          <a:noFill/>
          <a:ln w="412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9011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P spid="16"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events take place at a chemical synapse?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85000" lnSpcReduction="10000"/>
          </a:bodyPr>
          <a:lstStyle/>
          <a:p>
            <a:pPr marL="514350" indent="-514350">
              <a:buAutoNum type="arabicPeriod"/>
            </a:pPr>
            <a:r>
              <a:rPr lang="en-US" dirty="0"/>
              <a:t>VG Ca2+ channels open, allowing Ca2+ to flow out of the cell</a:t>
            </a:r>
          </a:p>
          <a:p>
            <a:pPr marL="514350" indent="-514350">
              <a:buAutoNum type="arabicPeriod"/>
            </a:pPr>
            <a:r>
              <a:rPr lang="en-US" dirty="0"/>
              <a:t>VG Ca2+ channels open, allowing Ca2+ to flow into the cell</a:t>
            </a:r>
          </a:p>
          <a:p>
            <a:pPr marL="514350" indent="-514350">
              <a:buAutoNum type="arabicPeriod"/>
            </a:pPr>
            <a:r>
              <a:rPr lang="en-US" dirty="0"/>
              <a:t>Neurotransmitters travel from the post-synaptic cell to the pre-synaptic cell</a:t>
            </a:r>
          </a:p>
          <a:p>
            <a:pPr marL="514350" indent="-514350">
              <a:buAutoNum type="arabicPeriod"/>
            </a:pPr>
            <a:r>
              <a:rPr lang="en-US" dirty="0"/>
              <a:t>Neurotransmitters travel from the pre-synaptic cell to the post-synaptic cell</a:t>
            </a:r>
          </a:p>
          <a:p>
            <a:pPr marL="0" indent="0">
              <a:buNone/>
            </a:pPr>
            <a:endParaRPr lang="en-US" dirty="0"/>
          </a:p>
          <a:p>
            <a:pPr marL="514350" indent="-514350">
              <a:buAutoNum type="alphaUcParenR"/>
            </a:pPr>
            <a:r>
              <a:rPr lang="en-US" dirty="0"/>
              <a:t>If only 1, 2 and 3 are correct</a:t>
            </a:r>
          </a:p>
          <a:p>
            <a:pPr marL="514350" indent="-514350">
              <a:buAutoNum type="alphaUcParenR"/>
            </a:pPr>
            <a:r>
              <a:rPr lang="en-US" dirty="0"/>
              <a:t>If only 1 and 3 are correct</a:t>
            </a:r>
          </a:p>
          <a:p>
            <a:pPr marL="514350" indent="-514350">
              <a:buAutoNum type="alphaUcParenR"/>
            </a:pPr>
            <a:r>
              <a:rPr lang="en-US" dirty="0"/>
              <a:t>If only 2 and 4 are correct</a:t>
            </a:r>
          </a:p>
          <a:p>
            <a:pPr marL="514350" indent="-514350">
              <a:buAutoNum type="alphaUcParenR"/>
            </a:pPr>
            <a:r>
              <a:rPr lang="en-US" dirty="0"/>
              <a:t>If only 4 is correct</a:t>
            </a:r>
          </a:p>
          <a:p>
            <a:pPr marL="514350" indent="-514350">
              <a:buAutoNum type="alphaUcParenR"/>
            </a:pPr>
            <a:r>
              <a:rPr lang="en-US" dirty="0"/>
              <a:t>If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b="1"/>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5806727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Which of the following events take place at a chemical synapse?</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fontScale="85000" lnSpcReduction="10000"/>
          </a:bodyPr>
          <a:lstStyle/>
          <a:p>
            <a:pPr marL="514350" indent="-514350">
              <a:buAutoNum type="arabicPeriod"/>
            </a:pPr>
            <a:r>
              <a:rPr lang="en-US" dirty="0"/>
              <a:t>VG Ca2+ channels open, allowing Ca2+ to flow out of the cell</a:t>
            </a:r>
          </a:p>
          <a:p>
            <a:pPr marL="514350" indent="-514350">
              <a:buAutoNum type="arabicPeriod"/>
            </a:pPr>
            <a:r>
              <a:rPr lang="en-US" dirty="0">
                <a:solidFill>
                  <a:srgbClr val="FF0000"/>
                </a:solidFill>
              </a:rPr>
              <a:t>VG Ca2+ channels open, allowing Ca2+ to flow into the cell</a:t>
            </a:r>
          </a:p>
          <a:p>
            <a:pPr marL="514350" indent="-514350">
              <a:buAutoNum type="arabicPeriod"/>
            </a:pPr>
            <a:r>
              <a:rPr lang="en-US" dirty="0"/>
              <a:t>Neurotransmitters travel from the post-synaptic cell to the pre-synaptic cell</a:t>
            </a:r>
          </a:p>
          <a:p>
            <a:pPr marL="514350" indent="-514350">
              <a:buAutoNum type="arabicPeriod"/>
            </a:pPr>
            <a:r>
              <a:rPr lang="en-US" dirty="0">
                <a:solidFill>
                  <a:srgbClr val="FF0000"/>
                </a:solidFill>
              </a:rPr>
              <a:t>Neurotransmitters travel from the pre-synaptic cell to the post-synaptic cell</a:t>
            </a:r>
          </a:p>
          <a:p>
            <a:pPr marL="0" indent="0">
              <a:buNone/>
            </a:pPr>
            <a:endParaRPr lang="en-US" dirty="0"/>
          </a:p>
          <a:p>
            <a:pPr marL="514350" indent="-514350">
              <a:buAutoNum type="alphaUcParenR"/>
            </a:pPr>
            <a:r>
              <a:rPr lang="en-US" dirty="0"/>
              <a:t>If only 1, 2 and 3 are correct</a:t>
            </a:r>
          </a:p>
          <a:p>
            <a:pPr marL="514350" indent="-514350">
              <a:buAutoNum type="alphaUcParenR"/>
            </a:pPr>
            <a:r>
              <a:rPr lang="en-US" dirty="0"/>
              <a:t>If only 1 and 3 are correct</a:t>
            </a:r>
          </a:p>
          <a:p>
            <a:pPr marL="514350" indent="-514350">
              <a:buAutoNum type="alphaUcParenR"/>
            </a:pPr>
            <a:r>
              <a:rPr lang="en-US" dirty="0">
                <a:solidFill>
                  <a:srgbClr val="FF0000"/>
                </a:solidFill>
              </a:rPr>
              <a:t>If only 2 and 4 are correct</a:t>
            </a:r>
          </a:p>
          <a:p>
            <a:pPr marL="514350" indent="-514350">
              <a:buAutoNum type="alphaUcParenR"/>
            </a:pPr>
            <a:r>
              <a:rPr lang="en-US" dirty="0"/>
              <a:t>If only 4 is correct</a:t>
            </a:r>
          </a:p>
          <a:p>
            <a:pPr marL="514350" indent="-514350">
              <a:buAutoNum type="alphaUcParenR"/>
            </a:pPr>
            <a:r>
              <a:rPr lang="en-US" dirty="0"/>
              <a:t>If ALL are correct</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7145462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Synapse</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8" name="Content Placeholder 2">
            <a:extLst>
              <a:ext uri="{FF2B5EF4-FFF2-40B4-BE49-F238E27FC236}">
                <a16:creationId xmlns:a16="http://schemas.microsoft.com/office/drawing/2014/main" id="{6C82556D-48AA-4683-8100-91BB328B7E05}"/>
              </a:ext>
            </a:extLst>
          </p:cNvPr>
          <p:cNvSpPr>
            <a:spLocks noGrp="1"/>
          </p:cNvSpPr>
          <p:nvPr>
            <p:ph idx="1"/>
          </p:nvPr>
        </p:nvSpPr>
        <p:spPr>
          <a:xfrm>
            <a:off x="318052" y="692441"/>
            <a:ext cx="4147951" cy="1572322"/>
          </a:xfrm>
          <a:ln w="25400">
            <a:solidFill>
              <a:schemeClr val="tx1"/>
            </a:solidFill>
          </a:ln>
        </p:spPr>
        <p:txBody>
          <a:bodyPr>
            <a:normAutofit/>
          </a:bodyPr>
          <a:lstStyle/>
          <a:p>
            <a:pPr marL="0" indent="0">
              <a:spcBef>
                <a:spcPts val="0"/>
              </a:spcBef>
              <a:buNone/>
            </a:pPr>
            <a:r>
              <a:rPr lang="en-US" sz="1800" b="1" dirty="0"/>
              <a:t>What happens to extra neurotransmitters?</a:t>
            </a:r>
          </a:p>
          <a:p>
            <a:pPr>
              <a:spcBef>
                <a:spcPts val="0"/>
              </a:spcBef>
            </a:pPr>
            <a:r>
              <a:rPr lang="en-US" sz="1800" dirty="0"/>
              <a:t>Recycled into axon terminal</a:t>
            </a:r>
          </a:p>
          <a:p>
            <a:pPr>
              <a:spcBef>
                <a:spcPts val="0"/>
              </a:spcBef>
            </a:pPr>
            <a:r>
              <a:rPr lang="en-US" sz="1800" dirty="0"/>
              <a:t>Degraded by enzymes</a:t>
            </a:r>
          </a:p>
          <a:p>
            <a:pPr>
              <a:spcBef>
                <a:spcPts val="0"/>
              </a:spcBef>
            </a:pPr>
            <a:r>
              <a:rPr lang="en-US" sz="1800" dirty="0"/>
              <a:t>Diffuse out of cleft</a:t>
            </a:r>
          </a:p>
        </p:txBody>
      </p:sp>
      <p:pic>
        <p:nvPicPr>
          <p:cNvPr id="9" name="Picture 8">
            <a:extLst>
              <a:ext uri="{FF2B5EF4-FFF2-40B4-BE49-F238E27FC236}">
                <a16:creationId xmlns:a16="http://schemas.microsoft.com/office/drawing/2014/main" id="{5D9F4C00-9DF9-42C3-8F6A-56334A84BCED}"/>
              </a:ext>
            </a:extLst>
          </p:cNvPr>
          <p:cNvPicPr>
            <a:picLocks noChangeAspect="1"/>
          </p:cNvPicPr>
          <p:nvPr/>
        </p:nvPicPr>
        <p:blipFill>
          <a:blip r:embed="rId3"/>
          <a:stretch>
            <a:fillRect/>
          </a:stretch>
        </p:blipFill>
        <p:spPr>
          <a:xfrm>
            <a:off x="4520317" y="1067439"/>
            <a:ext cx="5487841" cy="4549697"/>
          </a:xfrm>
          <a:prstGeom prst="rect">
            <a:avLst/>
          </a:prstGeom>
        </p:spPr>
      </p:pic>
      <p:sp>
        <p:nvSpPr>
          <p:cNvPr id="10" name="Content Placeholder 2">
            <a:extLst>
              <a:ext uri="{FF2B5EF4-FFF2-40B4-BE49-F238E27FC236}">
                <a16:creationId xmlns:a16="http://schemas.microsoft.com/office/drawing/2014/main" id="{12E3E355-98CF-4436-BE17-6FE6976B04ED}"/>
              </a:ext>
            </a:extLst>
          </p:cNvPr>
          <p:cNvSpPr txBox="1">
            <a:spLocks/>
          </p:cNvSpPr>
          <p:nvPr/>
        </p:nvSpPr>
        <p:spPr>
          <a:xfrm>
            <a:off x="318052" y="2441904"/>
            <a:ext cx="4147951" cy="3520920"/>
          </a:xfrm>
          <a:prstGeom prst="rect">
            <a:avLst/>
          </a:prstGeom>
          <a:ln w="25400">
            <a:solidFill>
              <a:schemeClr val="tx1"/>
            </a:solidFill>
          </a:ln>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0"/>
              </a:spcBef>
              <a:buNone/>
            </a:pPr>
            <a:r>
              <a:rPr lang="en-US" sz="1800" b="1" dirty="0"/>
              <a:t>What happens to the post-synaptic cell?</a:t>
            </a:r>
          </a:p>
          <a:p>
            <a:pPr marL="0" indent="0">
              <a:spcBef>
                <a:spcPts val="0"/>
              </a:spcBef>
              <a:buNone/>
            </a:pPr>
            <a:r>
              <a:rPr lang="en-US" sz="1800" dirty="0"/>
              <a:t>If Na+ channels open: EPSP</a:t>
            </a:r>
          </a:p>
          <a:p>
            <a:pPr>
              <a:spcBef>
                <a:spcPts val="0"/>
              </a:spcBef>
            </a:pPr>
            <a:r>
              <a:rPr lang="en-US" sz="1800" dirty="0"/>
              <a:t>Na</a:t>
            </a:r>
            <a:r>
              <a:rPr lang="en-US" sz="1800" baseline="30000" dirty="0"/>
              <a:t>+</a:t>
            </a:r>
            <a:r>
              <a:rPr lang="en-US" sz="1800" dirty="0"/>
              <a:t> into cell </a:t>
            </a:r>
          </a:p>
          <a:p>
            <a:pPr>
              <a:spcBef>
                <a:spcPts val="0"/>
              </a:spcBef>
            </a:pPr>
            <a:r>
              <a:rPr lang="en-US" sz="1800" dirty="0"/>
              <a:t>Depolarization of post-synaptic cell (graded potential towards threshold) If K</a:t>
            </a:r>
            <a:r>
              <a:rPr lang="en-US" sz="1800" baseline="30000" dirty="0"/>
              <a:t>+</a:t>
            </a:r>
            <a:r>
              <a:rPr lang="en-US" sz="1800" dirty="0"/>
              <a:t> or Cl</a:t>
            </a:r>
            <a:r>
              <a:rPr lang="en-US" sz="1800" baseline="30000" dirty="0"/>
              <a:t>-</a:t>
            </a:r>
            <a:r>
              <a:rPr lang="en-US" sz="1800" dirty="0"/>
              <a:t> channels open: IPSP</a:t>
            </a:r>
          </a:p>
          <a:p>
            <a:pPr>
              <a:spcBef>
                <a:spcPts val="0"/>
              </a:spcBef>
            </a:pPr>
            <a:r>
              <a:rPr lang="en-US" sz="1800" dirty="0"/>
              <a:t>K</a:t>
            </a:r>
            <a:r>
              <a:rPr lang="en-US" sz="1800" baseline="30000" dirty="0"/>
              <a:t>+</a:t>
            </a:r>
            <a:r>
              <a:rPr lang="en-US" sz="1800" dirty="0"/>
              <a:t> out of cell or Cl</a:t>
            </a:r>
            <a:r>
              <a:rPr lang="en-US" sz="1800" baseline="30000" dirty="0"/>
              <a:t>- </a:t>
            </a:r>
            <a:r>
              <a:rPr lang="en-US" sz="1800" dirty="0"/>
              <a:t>into cell </a:t>
            </a:r>
          </a:p>
          <a:p>
            <a:pPr>
              <a:spcBef>
                <a:spcPts val="0"/>
              </a:spcBef>
            </a:pPr>
            <a:r>
              <a:rPr lang="en-US" sz="1800" dirty="0"/>
              <a:t>Hyperpolarization of post-synaptic cell (graded potential away from threshold)</a:t>
            </a:r>
          </a:p>
        </p:txBody>
      </p:sp>
    </p:spTree>
    <p:extLst>
      <p:ext uri="{BB962C8B-B14F-4D97-AF65-F5344CB8AC3E}">
        <p14:creationId xmlns:p14="http://schemas.microsoft.com/office/powerpoint/2010/main" val="26421798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Next Tutorial (Sep 30</a:t>
            </a:r>
            <a:r>
              <a:rPr lang="en-CA" sz="4800" b="1" baseline="30000" dirty="0">
                <a:solidFill>
                  <a:srgbClr val="4F2683"/>
                </a:solidFill>
                <a:latin typeface="Calibri" panose="020F0502020204030204" pitchFamily="34" charset="0"/>
                <a:cs typeface="Calibri" panose="020F0502020204030204" pitchFamily="34" charset="0"/>
              </a:rPr>
              <a:t>th</a:t>
            </a:r>
            <a:r>
              <a:rPr lang="en-CA" sz="4800" b="1" dirty="0">
                <a:solidFill>
                  <a:srgbClr val="4F2683"/>
                </a:solidFill>
                <a:latin typeface="Calibri" panose="020F0502020204030204" pitchFamily="34" charset="0"/>
                <a:cs typeface="Calibri" panose="020F0502020204030204" pitchFamily="34" charset="0"/>
              </a:rPr>
              <a:t>)</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US"/>
              <a:t>Sensory System</a:t>
            </a:r>
            <a:endParaRPr lang="en-US" dirty="0"/>
          </a:p>
          <a:p>
            <a:r>
              <a:rPr lang="en-US" dirty="0"/>
              <a:t>Nervous system overview</a:t>
            </a:r>
          </a:p>
          <a:p>
            <a:r>
              <a:rPr lang="en-US" dirty="0"/>
              <a:t>Touch</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69459866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a:xfrm>
            <a:off x="1524000" y="1122363"/>
            <a:ext cx="9144000" cy="1563687"/>
          </a:xfrm>
        </p:spPr>
        <p:txBody>
          <a:bodyPr/>
          <a:lstStyle/>
          <a:p>
            <a:r>
              <a:rPr lang="en-US" sz="4800" b="1" dirty="0">
                <a:solidFill>
                  <a:srgbClr val="4F2683"/>
                </a:solidFill>
                <a:latin typeface="+mn-lt"/>
              </a:rPr>
              <a:t>What Questions Do You Have?</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Title 1">
            <a:extLst>
              <a:ext uri="{FF2B5EF4-FFF2-40B4-BE49-F238E27FC236}">
                <a16:creationId xmlns:a16="http://schemas.microsoft.com/office/drawing/2014/main" id="{6418100E-72EE-4A94-A570-57CCE6C92F9E}"/>
              </a:ext>
            </a:extLst>
          </p:cNvPr>
          <p:cNvSpPr txBox="1">
            <a:spLocks/>
          </p:cNvSpPr>
          <p:nvPr/>
        </p:nvSpPr>
        <p:spPr>
          <a:xfrm>
            <a:off x="1209675" y="3155078"/>
            <a:ext cx="9772650" cy="142395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CA" sz="3200" dirty="0">
                <a:latin typeface="+mn-lt"/>
              </a:rPr>
              <a:t>You can ask in the </a:t>
            </a:r>
            <a:r>
              <a:rPr lang="en-CA" sz="3200" b="1" dirty="0">
                <a:solidFill>
                  <a:srgbClr val="4F2270"/>
                </a:solidFill>
                <a:latin typeface="+mn-lt"/>
              </a:rPr>
              <a:t>Owl forums</a:t>
            </a:r>
            <a:r>
              <a:rPr lang="en-CA" sz="3200" dirty="0">
                <a:latin typeface="+mn-lt"/>
              </a:rPr>
              <a:t> as well!</a:t>
            </a:r>
          </a:p>
          <a:p>
            <a:endParaRPr lang="en-CA" sz="3200" dirty="0">
              <a:latin typeface="+mn-lt"/>
            </a:endParaRPr>
          </a:p>
          <a:p>
            <a:r>
              <a:rPr lang="en-CA" sz="3200" dirty="0">
                <a:latin typeface="+mn-lt"/>
              </a:rPr>
              <a:t>Also anonymously ask questions in the </a:t>
            </a:r>
            <a:r>
              <a:rPr lang="en-CA" sz="3200" b="1" dirty="0">
                <a:solidFill>
                  <a:srgbClr val="4F2270"/>
                </a:solidFill>
                <a:latin typeface="+mn-lt"/>
              </a:rPr>
              <a:t>online </a:t>
            </a:r>
            <a:r>
              <a:rPr lang="en-CA" sz="3200" b="1" dirty="0" err="1">
                <a:solidFill>
                  <a:srgbClr val="4F2270"/>
                </a:solidFill>
                <a:latin typeface="+mn-lt"/>
              </a:rPr>
              <a:t>dropbox</a:t>
            </a:r>
            <a:r>
              <a:rPr lang="en-CA" sz="3200" dirty="0">
                <a:latin typeface="+mn-lt"/>
              </a:rPr>
              <a:t>!! </a:t>
            </a:r>
          </a:p>
        </p:txBody>
      </p:sp>
    </p:spTree>
    <p:extLst>
      <p:ext uri="{BB962C8B-B14F-4D97-AF65-F5344CB8AC3E}">
        <p14:creationId xmlns:p14="http://schemas.microsoft.com/office/powerpoint/2010/main" val="2283874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Group Work</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9401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199" y="273791"/>
            <a:ext cx="10515600" cy="740904"/>
          </a:xfrm>
        </p:spPr>
        <p:txBody>
          <a:bodyPr>
            <a:normAutofit fontScale="90000"/>
          </a:bodyPr>
          <a:lstStyle/>
          <a:p>
            <a:pPr algn="ctr"/>
            <a:r>
              <a:rPr lang="en-US" sz="4800" b="1" dirty="0">
                <a:solidFill>
                  <a:srgbClr val="4F2683"/>
                </a:solidFill>
                <a:latin typeface="Calibri" panose="020F0502020204030204" pitchFamily="34" charset="0"/>
                <a:cs typeface="Calibri" panose="020F0502020204030204" pitchFamily="34" charset="0"/>
              </a:rPr>
              <a:t>Activity #1: Labelling the Action Potential</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8" name="Picture 7" descr="figure_08_09_1_unlabeled">
            <a:extLst>
              <a:ext uri="{FF2B5EF4-FFF2-40B4-BE49-F238E27FC236}">
                <a16:creationId xmlns:a16="http://schemas.microsoft.com/office/drawing/2014/main" id="{B260D6F7-2B75-8D4F-BE3F-D09AFEBF1F1F}"/>
              </a:ext>
            </a:extLst>
          </p:cNvPr>
          <p:cNvPicPr/>
          <p:nvPr/>
        </p:nvPicPr>
        <p:blipFill rotWithShape="1">
          <a:blip r:embed="rId3">
            <a:extLst>
              <a:ext uri="{BEBA8EAE-BF5A-486C-A8C5-ECC9F3942E4B}">
                <a14:imgProps xmlns:a14="http://schemas.microsoft.com/office/drawing/2010/main">
                  <a14:imgLayer r:embed="rId4">
                    <a14:imgEffect>
                      <a14:saturation sat="300000"/>
                    </a14:imgEffect>
                  </a14:imgLayer>
                </a14:imgProps>
              </a:ext>
              <a:ext uri="{28A0092B-C50C-407E-A947-70E740481C1C}">
                <a14:useLocalDpi xmlns:a14="http://schemas.microsoft.com/office/drawing/2010/main" val="0"/>
              </a:ext>
            </a:extLst>
          </a:blip>
          <a:srcRect l="8080" t="421" r="12018" b="-234"/>
          <a:stretch/>
        </p:blipFill>
        <p:spPr bwMode="auto">
          <a:xfrm>
            <a:off x="7646726" y="1187185"/>
            <a:ext cx="4545274" cy="3742623"/>
          </a:xfrm>
          <a:prstGeom prst="rect">
            <a:avLst/>
          </a:prstGeom>
          <a:noFill/>
          <a:ln>
            <a:noFill/>
          </a:ln>
          <a:effectLst/>
          <a:extLst>
            <a:ext uri="{53640926-AAD7-44d8-BBD7-CCE9431645EC}">
              <a14:shadowObscured xmlns:lc="http://schemas.openxmlformats.org/drawingml/2006/lockedCanvas" xmlns:mo="http://schemas.microsoft.com/office/mac/office/2008/main" xmlns:mv="urn:schemas-microsoft-com:mac:vml" xmlns:a14="http://schemas.microsoft.com/office/drawing/2010/main" xmlns:w="http://schemas.openxmlformats.org/wordprocessingml/2006/main" xmlns:w10="urn:schemas-microsoft-com:office:word" xmlns:v="urn:schemas-microsoft-com:vml" xmlns:o="urn:schemas-microsoft-com:office:office" xmlns=""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6se="http://schemas.microsoft.com/office/word/2015/wordml/symex" xmlns:w16cid="http://schemas.microsoft.com/office/word/2016/wordml/cid"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a:ext>
          </a:extLst>
        </p:spPr>
      </p:pic>
      <p:sp>
        <p:nvSpPr>
          <p:cNvPr id="6" name="Content Placeholder 2">
            <a:extLst>
              <a:ext uri="{FF2B5EF4-FFF2-40B4-BE49-F238E27FC236}">
                <a16:creationId xmlns:a16="http://schemas.microsoft.com/office/drawing/2014/main" id="{6144622F-1DEC-4847-A2AB-2375E193519B}"/>
              </a:ext>
            </a:extLst>
          </p:cNvPr>
          <p:cNvSpPr>
            <a:spLocks noGrp="1"/>
          </p:cNvSpPr>
          <p:nvPr>
            <p:ph idx="1"/>
          </p:nvPr>
        </p:nvSpPr>
        <p:spPr>
          <a:xfrm>
            <a:off x="838199" y="1524001"/>
            <a:ext cx="6834809" cy="4415170"/>
          </a:xfrm>
        </p:spPr>
        <p:txBody>
          <a:bodyPr>
            <a:normAutofit/>
          </a:bodyPr>
          <a:lstStyle/>
          <a:p>
            <a:r>
              <a:rPr lang="en-CA" sz="3200" dirty="0"/>
              <a:t>One VG Na</a:t>
            </a:r>
            <a:r>
              <a:rPr lang="en-CA" sz="3200" baseline="30000" dirty="0"/>
              <a:t>+</a:t>
            </a:r>
            <a:r>
              <a:rPr lang="en-CA" sz="3200" dirty="0"/>
              <a:t> and one VG K</a:t>
            </a:r>
            <a:r>
              <a:rPr lang="en-CA" sz="3200" baseline="30000" dirty="0"/>
              <a:t>+</a:t>
            </a:r>
          </a:p>
          <a:p>
            <a:r>
              <a:rPr lang="en-CA" sz="3200" dirty="0"/>
              <a:t>Place appropriate channel on:</a:t>
            </a:r>
          </a:p>
          <a:p>
            <a:pPr lvl="1"/>
            <a:r>
              <a:rPr lang="en-CA" sz="2800" dirty="0"/>
              <a:t>4, 6, 8 and 1/9</a:t>
            </a:r>
          </a:p>
          <a:p>
            <a:r>
              <a:rPr lang="en-CA" sz="3200" dirty="0"/>
              <a:t>Indicate if gates are open/closed: draw the gates</a:t>
            </a:r>
          </a:p>
          <a:p>
            <a:r>
              <a:rPr lang="en-CA" sz="3200" dirty="0"/>
              <a:t>Take a picture and each group member needs to upload to learning </a:t>
            </a:r>
            <a:r>
              <a:rPr lang="en-CA" sz="3200" dirty="0" err="1"/>
              <a:t>catalytics</a:t>
            </a:r>
            <a:r>
              <a:rPr lang="en-CA" sz="3200" dirty="0"/>
              <a:t> site</a:t>
            </a:r>
          </a:p>
        </p:txBody>
      </p:sp>
    </p:spTree>
    <p:extLst>
      <p:ext uri="{BB962C8B-B14F-4D97-AF65-F5344CB8AC3E}">
        <p14:creationId xmlns:p14="http://schemas.microsoft.com/office/powerpoint/2010/main" val="2198423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435252"/>
            <a:ext cx="10515600" cy="1879041"/>
          </a:xfrm>
        </p:spPr>
        <p:txBody>
          <a:bodyPr>
            <a:noAutofit/>
          </a:bodyPr>
          <a:lstStyle/>
          <a:p>
            <a:pPr algn="ctr"/>
            <a:r>
              <a:rPr lang="en-US" sz="3600" b="1" dirty="0">
                <a:solidFill>
                  <a:srgbClr val="4F2683"/>
                </a:solidFill>
                <a:latin typeface="Calibri" panose="020F0502020204030204" pitchFamily="34" charset="0"/>
                <a:cs typeface="Calibri" panose="020F0502020204030204" pitchFamily="34" charset="0"/>
              </a:rPr>
              <a:t>4 Channel Diagrams – label gate configurations for the Na+ voltage-gated channel and the K+ voltage-gated channel and position on the action potential diagram</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233C66EC-4D2C-4730-90BA-A99E6E3E49EE}"/>
              </a:ext>
            </a:extLst>
          </p:cNvPr>
          <p:cNvPicPr>
            <a:picLocks noChangeAspect="1"/>
          </p:cNvPicPr>
          <p:nvPr/>
        </p:nvPicPr>
        <p:blipFill rotWithShape="1">
          <a:blip r:embed="rId3"/>
          <a:srcRect b="12253"/>
          <a:stretch/>
        </p:blipFill>
        <p:spPr>
          <a:xfrm>
            <a:off x="2678026" y="2314293"/>
            <a:ext cx="6540500" cy="3476249"/>
          </a:xfrm>
          <a:prstGeom prst="rect">
            <a:avLst/>
          </a:prstGeom>
        </p:spPr>
      </p:pic>
    </p:spTree>
    <p:extLst>
      <p:ext uri="{BB962C8B-B14F-4D97-AF65-F5344CB8AC3E}">
        <p14:creationId xmlns:p14="http://schemas.microsoft.com/office/powerpoint/2010/main" val="1764682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435253"/>
            <a:ext cx="10515600" cy="842212"/>
          </a:xfrm>
        </p:spPr>
        <p:txBody>
          <a:bodyPr>
            <a:noAutofit/>
          </a:bodyPr>
          <a:lstStyle/>
          <a:p>
            <a:pPr algn="ctr"/>
            <a:r>
              <a:rPr lang="en-US" sz="3600" b="1" dirty="0">
                <a:solidFill>
                  <a:srgbClr val="4F2683"/>
                </a:solidFill>
                <a:latin typeface="Calibri" panose="020F0502020204030204" pitchFamily="34" charset="0"/>
                <a:cs typeface="Calibri" panose="020F0502020204030204" pitchFamily="34" charset="0"/>
              </a:rPr>
              <a:t>Activity #1: Answers</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746B8C60-3C9C-4CC6-A33B-8485AB9DA2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5197" y="1277465"/>
            <a:ext cx="6061605" cy="4534517"/>
          </a:xfrm>
          <a:prstGeom prst="rect">
            <a:avLst/>
          </a:prstGeom>
        </p:spPr>
      </p:pic>
    </p:spTree>
    <p:extLst>
      <p:ext uri="{BB962C8B-B14F-4D97-AF65-F5344CB8AC3E}">
        <p14:creationId xmlns:p14="http://schemas.microsoft.com/office/powerpoint/2010/main" val="3689239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411982"/>
            <a:ext cx="10515600" cy="1426866"/>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Activity #2: Ordering the events of a chemical synapse</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3" name="Rectangle 2">
            <a:extLst>
              <a:ext uri="{FF2B5EF4-FFF2-40B4-BE49-F238E27FC236}">
                <a16:creationId xmlns:a16="http://schemas.microsoft.com/office/drawing/2014/main" id="{621BFCC8-EE1D-4E3C-AD8A-32CC0F20840B}"/>
              </a:ext>
            </a:extLst>
          </p:cNvPr>
          <p:cNvSpPr/>
          <p:nvPr/>
        </p:nvSpPr>
        <p:spPr>
          <a:xfrm>
            <a:off x="1088571" y="1838848"/>
            <a:ext cx="9924422" cy="2308324"/>
          </a:xfrm>
          <a:prstGeom prst="rect">
            <a:avLst/>
          </a:prstGeom>
        </p:spPr>
        <p:txBody>
          <a:bodyPr wrap="square">
            <a:spAutoFit/>
          </a:bodyPr>
          <a:lstStyle/>
          <a:p>
            <a:pPr marL="285750" indent="-285750">
              <a:buFont typeface="Arial" panose="020B0604020202020204" pitchFamily="34" charset="0"/>
              <a:buChar char="•"/>
            </a:pPr>
            <a:r>
              <a:rPr lang="en-CA" sz="2400" dirty="0"/>
              <a:t>Login to the Pearson Mastering site </a:t>
            </a:r>
            <a:r>
              <a:rPr lang="en-US" sz="2400" dirty="0">
                <a:hlinkClick r:id="rId3"/>
              </a:rPr>
              <a:t>https://www.pearsonmylabandmastering.com/northamerica/</a:t>
            </a: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Order the events that occur at the chemical synapse</a:t>
            </a:r>
          </a:p>
          <a:p>
            <a:pPr marL="285750" indent="-285750">
              <a:buFont typeface="Arial" panose="020B0604020202020204" pitchFamily="34" charset="0"/>
              <a:buChar char="•"/>
            </a:pPr>
            <a:r>
              <a:rPr lang="en-US" sz="2400" dirty="0"/>
              <a:t>If two events occur at same time, then stack them</a:t>
            </a:r>
          </a:p>
          <a:p>
            <a:pPr marL="285750" indent="-285750">
              <a:buFont typeface="Arial" panose="020B0604020202020204" pitchFamily="34" charset="0"/>
              <a:buChar char="•"/>
            </a:pPr>
            <a:r>
              <a:rPr lang="en-US" sz="2400" dirty="0"/>
              <a:t>Every group member should submit their own, but work as a group to solve</a:t>
            </a:r>
            <a:endParaRPr lang="en-CA" sz="2400" dirty="0"/>
          </a:p>
        </p:txBody>
      </p:sp>
    </p:spTree>
    <p:extLst>
      <p:ext uri="{BB962C8B-B14F-4D97-AF65-F5344CB8AC3E}">
        <p14:creationId xmlns:p14="http://schemas.microsoft.com/office/powerpoint/2010/main" val="1492940583"/>
      </p:ext>
    </p:extLst>
  </p:cSld>
  <p:clrMapOvr>
    <a:masterClrMapping/>
  </p:clrMapOvr>
</p:sld>
</file>

<file path=ppt/theme/theme1.xml><?xml version="1.0" encoding="utf-8"?>
<a:theme xmlns:a="http://schemas.openxmlformats.org/drawingml/2006/main" name="Office Theme">
  <a:themeElements>
    <a:clrScheme name="Office">
      <a:dk1>
        <a:sysClr val="windowText" lastClr="464646"/>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ysiologyClass" id="{7CFCF621-4751-448A-833E-E1064E57DA35}" vid="{78377000-374C-4815-9BE0-DAE063ECFF27}"/>
    </a:ext>
  </a:extLst>
</a:theme>
</file>

<file path=ppt/theme/theme2.xml><?xml version="1.0" encoding="utf-8"?>
<a:theme xmlns:a="http://schemas.openxmlformats.org/drawingml/2006/main" name="Office Theme">
  <a:themeElements>
    <a:clrScheme name="Office">
      <a:dk1>
        <a:sysClr val="windowText" lastClr="464646"/>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1054</TotalTime>
  <Words>2206</Words>
  <Application>Microsoft Office PowerPoint</Application>
  <PresentationFormat>Widescreen</PresentationFormat>
  <Paragraphs>299</Paragraphs>
  <Slides>46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46</vt:i4>
      </vt:variant>
    </vt:vector>
  </HeadingPairs>
  <TitlesOfParts>
    <vt:vector size="50" baseType="lpstr">
      <vt:lpstr>Arial</vt:lpstr>
      <vt:lpstr>Calibri</vt:lpstr>
      <vt:lpstr>Calibri Light</vt:lpstr>
      <vt:lpstr>Office Theme</vt:lpstr>
      <vt:lpstr>PowerPoint Presentation</vt:lpstr>
      <vt:lpstr>Tutorial 3 Sections 009/010</vt:lpstr>
      <vt:lpstr>Your TA reminding you…</vt:lpstr>
      <vt:lpstr>Today</vt:lpstr>
      <vt:lpstr>Group Work</vt:lpstr>
      <vt:lpstr>Activity #1: Labelling the Action Potential</vt:lpstr>
      <vt:lpstr>4 Channel Diagrams – label gate configurations for the Na+ voltage-gated channel and the K+ voltage-gated channel and position on the action potential diagram</vt:lpstr>
      <vt:lpstr>Activity #1: Answers</vt:lpstr>
      <vt:lpstr>Activity #2: Ordering the events of a chemical synapse</vt:lpstr>
      <vt:lpstr>Learning Activity Excitable Cell Answer</vt:lpstr>
      <vt:lpstr>Review Questions</vt:lpstr>
      <vt:lpstr>Which of the following statements are TRUE regarding osmosis?</vt:lpstr>
      <vt:lpstr>Which of the following statements are TRUE regarding osmosis?</vt:lpstr>
      <vt:lpstr>Which of the following statements regarding the cell’s membrane potential is TRUE?</vt:lpstr>
      <vt:lpstr>Which of the following statements regarding the cell’s membrane potential is TRUE?</vt:lpstr>
      <vt:lpstr>Which of the following cells are excitable?</vt:lpstr>
      <vt:lpstr>Which of the following cells are excitable?</vt:lpstr>
      <vt:lpstr>Learning Catalytic Question</vt:lpstr>
      <vt:lpstr>Osmosis, tonicity and the resting membrane potential</vt:lpstr>
      <vt:lpstr>Osmosis</vt:lpstr>
      <vt:lpstr>Tonicity</vt:lpstr>
      <vt:lpstr>A red blood cell is placed in a 200 mM BeCl2 solution. The cell will _______ because the solution is _______.</vt:lpstr>
      <vt:lpstr>A red blood cell is placed in a 200 mM BeCl2 solution. The cell will _______ because the solution is _______.</vt:lpstr>
      <vt:lpstr>Tonicity: Review</vt:lpstr>
      <vt:lpstr>Compartment Question</vt:lpstr>
      <vt:lpstr>Compartment Question</vt:lpstr>
      <vt:lpstr>Terms you should know</vt:lpstr>
      <vt:lpstr>The Action Potential</vt:lpstr>
      <vt:lpstr>Which of the following structures are correctly associated with their function?</vt:lpstr>
      <vt:lpstr>Which of the following structures are correctly associated with their function?</vt:lpstr>
      <vt:lpstr>The Neuron</vt:lpstr>
      <vt:lpstr>Key Events and Their Locations</vt:lpstr>
      <vt:lpstr>What is a main difference between a graded potential and an action potential?</vt:lpstr>
      <vt:lpstr>What is a main difference between a graded potential and an action potential?</vt:lpstr>
      <vt:lpstr>Graded Potentials vs. Action Potentials</vt:lpstr>
      <vt:lpstr>Depolarization is caused by the opening of ____, causing ___ to flow ___ the cell.</vt:lpstr>
      <vt:lpstr>Depolarization is caused by the opening of ____, causing ___ to flow ___ the cell.</vt:lpstr>
      <vt:lpstr>The Action Potential</vt:lpstr>
      <vt:lpstr>Propagation of The Action Potential</vt:lpstr>
      <vt:lpstr>Propagation of the AP </vt:lpstr>
      <vt:lpstr>Propagation of the AP </vt:lpstr>
      <vt:lpstr>Which of the following events take place at a chemical synapse?</vt:lpstr>
      <vt:lpstr>Which of the following events take place at a chemical synapse?</vt:lpstr>
      <vt:lpstr>Synapse</vt:lpstr>
      <vt:lpstr>Next Tutorial (Sep 30th)</vt:lpstr>
      <vt:lpstr>What Questions Do You Have?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Greydon Gilmore</dc:creator>
  <cp:lastModifiedBy>Greydon Gilmore</cp:lastModifiedBy>
  <cp:revision>79</cp:revision>
  <dcterms:created xsi:type="dcterms:W3CDTF">2017-12-10T19:18:50Z</dcterms:created>
  <dcterms:modified xsi:type="dcterms:W3CDTF">2019-09-24T18:06:52Z</dcterms:modified>
</cp:coreProperties>
</file>

<file path=docProps/thumbnail.jpeg>
</file>